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sldIdLst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2C9E63-3EA1-47EF-88B2-C64D4758777D}" v="126" dt="2022-11-16T12:18:5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9"/>
  </p:normalViewPr>
  <p:slideViewPr>
    <p:cSldViewPr snapToGrid="0" snapToObjects="1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C12291-596F-0148-95DA-65CEFAC42DD8}" type="doc">
      <dgm:prSet loTypeId="urn:microsoft.com/office/officeart/2005/8/layout/venn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AE9B915-9456-254C-8034-3C20CD8AB18D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endParaRPr lang="en-GB" dirty="0"/>
        </a:p>
      </dgm:t>
    </dgm:pt>
    <dgm:pt modelId="{0C414804-E309-2D47-8AFA-CF7B9BDE25D2}" type="parTrans" cxnId="{157CE2E3-34A2-7349-AEB2-0BF98A79B048}">
      <dgm:prSet/>
      <dgm:spPr/>
      <dgm:t>
        <a:bodyPr/>
        <a:lstStyle/>
        <a:p>
          <a:endParaRPr lang="en-GB"/>
        </a:p>
      </dgm:t>
    </dgm:pt>
    <dgm:pt modelId="{E8F31FBA-E2F6-4447-9E8E-291E678DC31A}" type="sibTrans" cxnId="{157CE2E3-34A2-7349-AEB2-0BF98A79B048}">
      <dgm:prSet/>
      <dgm:spPr/>
      <dgm:t>
        <a:bodyPr/>
        <a:lstStyle/>
        <a:p>
          <a:endParaRPr lang="en-GB"/>
        </a:p>
      </dgm:t>
    </dgm:pt>
    <dgm:pt modelId="{75C7FD09-CB76-8B46-B689-B06AE1F80DD8}">
      <dgm:prSet phldrT="[Text]"/>
      <dgm:spPr>
        <a:solidFill>
          <a:srgbClr val="FFC000">
            <a:alpha val="50000"/>
          </a:srgbClr>
        </a:solidFill>
      </dgm:spPr>
      <dgm:t>
        <a:bodyPr/>
        <a:lstStyle/>
        <a:p>
          <a:endParaRPr lang="en-GB" dirty="0"/>
        </a:p>
      </dgm:t>
    </dgm:pt>
    <dgm:pt modelId="{FAF1C629-4559-A24D-B08A-8A123487D5F6}" type="parTrans" cxnId="{D988C40F-68E2-DB41-A5C5-7FCD43B10F06}">
      <dgm:prSet/>
      <dgm:spPr/>
      <dgm:t>
        <a:bodyPr/>
        <a:lstStyle/>
        <a:p>
          <a:endParaRPr lang="en-GB"/>
        </a:p>
      </dgm:t>
    </dgm:pt>
    <dgm:pt modelId="{581440FE-1CB0-1D49-872E-8C82E6F98587}" type="sibTrans" cxnId="{D988C40F-68E2-DB41-A5C5-7FCD43B10F06}">
      <dgm:prSet/>
      <dgm:spPr/>
      <dgm:t>
        <a:bodyPr/>
        <a:lstStyle/>
        <a:p>
          <a:endParaRPr lang="en-GB"/>
        </a:p>
      </dgm:t>
    </dgm:pt>
    <dgm:pt modelId="{73896891-239D-DC4A-AC0C-98B30B38EF53}">
      <dgm:prSet phldrT="[Text]"/>
      <dgm:spPr>
        <a:solidFill>
          <a:srgbClr val="00B0F0">
            <a:alpha val="50000"/>
          </a:srgbClr>
        </a:solidFill>
      </dgm:spPr>
      <dgm:t>
        <a:bodyPr/>
        <a:lstStyle/>
        <a:p>
          <a:endParaRPr lang="en-GB" dirty="0"/>
        </a:p>
      </dgm:t>
    </dgm:pt>
    <dgm:pt modelId="{4DB8203A-8ECC-5C4D-AE87-D24C858BEAB9}" type="parTrans" cxnId="{FBDE3CD7-3454-0547-AE9C-F3BD36973C0F}">
      <dgm:prSet/>
      <dgm:spPr/>
      <dgm:t>
        <a:bodyPr/>
        <a:lstStyle/>
        <a:p>
          <a:endParaRPr lang="en-GB"/>
        </a:p>
      </dgm:t>
    </dgm:pt>
    <dgm:pt modelId="{DB9E7221-B34E-F349-BC23-509121633BA9}" type="sibTrans" cxnId="{FBDE3CD7-3454-0547-AE9C-F3BD36973C0F}">
      <dgm:prSet/>
      <dgm:spPr/>
      <dgm:t>
        <a:bodyPr/>
        <a:lstStyle/>
        <a:p>
          <a:endParaRPr lang="en-GB"/>
        </a:p>
      </dgm:t>
    </dgm:pt>
    <dgm:pt modelId="{4D895A5F-76B2-3F4A-B31E-8F1BB59EF851}">
      <dgm:prSet/>
      <dgm:spPr>
        <a:solidFill>
          <a:srgbClr val="92D050">
            <a:alpha val="50000"/>
          </a:srgbClr>
        </a:solidFill>
      </dgm:spPr>
      <dgm:t>
        <a:bodyPr/>
        <a:lstStyle/>
        <a:p>
          <a:endParaRPr lang="en-GB" dirty="0"/>
        </a:p>
      </dgm:t>
    </dgm:pt>
    <dgm:pt modelId="{39544131-7A01-C641-BA07-30A2240BE7D4}" type="parTrans" cxnId="{30FE4336-0624-AA4C-AE19-F2869BE64CBA}">
      <dgm:prSet/>
      <dgm:spPr/>
      <dgm:t>
        <a:bodyPr/>
        <a:lstStyle/>
        <a:p>
          <a:endParaRPr lang="en-GB"/>
        </a:p>
      </dgm:t>
    </dgm:pt>
    <dgm:pt modelId="{B1653989-C399-2945-8A54-80B3993D616B}" type="sibTrans" cxnId="{30FE4336-0624-AA4C-AE19-F2869BE64CBA}">
      <dgm:prSet/>
      <dgm:spPr/>
      <dgm:t>
        <a:bodyPr/>
        <a:lstStyle/>
        <a:p>
          <a:endParaRPr lang="en-GB"/>
        </a:p>
      </dgm:t>
    </dgm:pt>
    <dgm:pt modelId="{04CF4FA9-F6DF-5D47-924D-AB4CB1E79FD4}" type="pres">
      <dgm:prSet presAssocID="{E3C12291-596F-0148-95DA-65CEFAC42DD8}" presName="compositeShape" presStyleCnt="0">
        <dgm:presLayoutVars>
          <dgm:chMax val="7"/>
          <dgm:dir/>
          <dgm:resizeHandles val="exact"/>
        </dgm:presLayoutVars>
      </dgm:prSet>
      <dgm:spPr/>
    </dgm:pt>
    <dgm:pt modelId="{8761E2D8-8267-7C4A-9758-9505FD7A02B2}" type="pres">
      <dgm:prSet presAssocID="{3AE9B915-9456-254C-8034-3C20CD8AB18D}" presName="circ1" presStyleLbl="vennNode1" presStyleIdx="0" presStyleCnt="4"/>
      <dgm:spPr/>
    </dgm:pt>
    <dgm:pt modelId="{9A86BFD9-19D7-9F4D-835B-090878755BEC}" type="pres">
      <dgm:prSet presAssocID="{3AE9B915-9456-254C-8034-3C20CD8AB1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45A7DA4-6B42-AD4B-966E-CD5B17976DFC}" type="pres">
      <dgm:prSet presAssocID="{75C7FD09-CB76-8B46-B689-B06AE1F80DD8}" presName="circ2" presStyleLbl="vennNode1" presStyleIdx="1" presStyleCnt="4"/>
      <dgm:spPr/>
    </dgm:pt>
    <dgm:pt modelId="{9D87E172-AAFA-3E4E-A87D-C199A422FE03}" type="pres">
      <dgm:prSet presAssocID="{75C7FD09-CB76-8B46-B689-B06AE1F80DD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053CFA5-285D-EA4D-A53D-587B356A87BB}" type="pres">
      <dgm:prSet presAssocID="{73896891-239D-DC4A-AC0C-98B30B38EF53}" presName="circ3" presStyleLbl="vennNode1" presStyleIdx="2" presStyleCnt="4"/>
      <dgm:spPr/>
    </dgm:pt>
    <dgm:pt modelId="{9840B115-4441-754C-80CE-101614E1FA2F}" type="pres">
      <dgm:prSet presAssocID="{73896891-239D-DC4A-AC0C-98B30B38EF5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9642B27-DF87-A842-A851-DE43F6AA9A9B}" type="pres">
      <dgm:prSet presAssocID="{4D895A5F-76B2-3F4A-B31E-8F1BB59EF851}" presName="circ4" presStyleLbl="vennNode1" presStyleIdx="3" presStyleCnt="4"/>
      <dgm:spPr/>
    </dgm:pt>
    <dgm:pt modelId="{5E681B83-48EB-9148-89C1-94EDA12DB8F4}" type="pres">
      <dgm:prSet presAssocID="{4D895A5F-76B2-3F4A-B31E-8F1BB59EF851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0D72407-B2BF-C040-80C6-54E0D91006C8}" type="presOf" srcId="{73896891-239D-DC4A-AC0C-98B30B38EF53}" destId="{9840B115-4441-754C-80CE-101614E1FA2F}" srcOrd="1" destOrd="0" presId="urn:microsoft.com/office/officeart/2005/8/layout/venn1"/>
    <dgm:cxn modelId="{D988C40F-68E2-DB41-A5C5-7FCD43B10F06}" srcId="{E3C12291-596F-0148-95DA-65CEFAC42DD8}" destId="{75C7FD09-CB76-8B46-B689-B06AE1F80DD8}" srcOrd="1" destOrd="0" parTransId="{FAF1C629-4559-A24D-B08A-8A123487D5F6}" sibTransId="{581440FE-1CB0-1D49-872E-8C82E6F98587}"/>
    <dgm:cxn modelId="{30FE4336-0624-AA4C-AE19-F2869BE64CBA}" srcId="{E3C12291-596F-0148-95DA-65CEFAC42DD8}" destId="{4D895A5F-76B2-3F4A-B31E-8F1BB59EF851}" srcOrd="3" destOrd="0" parTransId="{39544131-7A01-C641-BA07-30A2240BE7D4}" sibTransId="{B1653989-C399-2945-8A54-80B3993D616B}"/>
    <dgm:cxn modelId="{BF0F5861-9C20-BA45-9C9B-BED13817C56E}" type="presOf" srcId="{3AE9B915-9456-254C-8034-3C20CD8AB18D}" destId="{9A86BFD9-19D7-9F4D-835B-090878755BEC}" srcOrd="1" destOrd="0" presId="urn:microsoft.com/office/officeart/2005/8/layout/venn1"/>
    <dgm:cxn modelId="{CF31456D-03AE-084C-86F0-0EB400EAC300}" type="presOf" srcId="{E3C12291-596F-0148-95DA-65CEFAC42DD8}" destId="{04CF4FA9-F6DF-5D47-924D-AB4CB1E79FD4}" srcOrd="0" destOrd="0" presId="urn:microsoft.com/office/officeart/2005/8/layout/venn1"/>
    <dgm:cxn modelId="{9D7EEF4D-1274-994A-9F79-85B5BF51A6AA}" type="presOf" srcId="{75C7FD09-CB76-8B46-B689-B06AE1F80DD8}" destId="{C45A7DA4-6B42-AD4B-966E-CD5B17976DFC}" srcOrd="0" destOrd="0" presId="urn:microsoft.com/office/officeart/2005/8/layout/venn1"/>
    <dgm:cxn modelId="{97A8A07B-C882-6B4C-9651-BA5E31F18D53}" type="presOf" srcId="{4D895A5F-76B2-3F4A-B31E-8F1BB59EF851}" destId="{29642B27-DF87-A842-A851-DE43F6AA9A9B}" srcOrd="0" destOrd="0" presId="urn:microsoft.com/office/officeart/2005/8/layout/venn1"/>
    <dgm:cxn modelId="{FEF4E3B6-BB71-EB46-89B2-4552EB9A96D1}" type="presOf" srcId="{75C7FD09-CB76-8B46-B689-B06AE1F80DD8}" destId="{9D87E172-AAFA-3E4E-A87D-C199A422FE03}" srcOrd="1" destOrd="0" presId="urn:microsoft.com/office/officeart/2005/8/layout/venn1"/>
    <dgm:cxn modelId="{8585EBB9-610E-E543-94F9-C3D493D859A2}" type="presOf" srcId="{73896891-239D-DC4A-AC0C-98B30B38EF53}" destId="{2053CFA5-285D-EA4D-A53D-587B356A87BB}" srcOrd="0" destOrd="0" presId="urn:microsoft.com/office/officeart/2005/8/layout/venn1"/>
    <dgm:cxn modelId="{47B6BCD4-8B68-C541-86ED-89C18A29B07C}" type="presOf" srcId="{4D895A5F-76B2-3F4A-B31E-8F1BB59EF851}" destId="{5E681B83-48EB-9148-89C1-94EDA12DB8F4}" srcOrd="1" destOrd="0" presId="urn:microsoft.com/office/officeart/2005/8/layout/venn1"/>
    <dgm:cxn modelId="{FBDE3CD7-3454-0547-AE9C-F3BD36973C0F}" srcId="{E3C12291-596F-0148-95DA-65CEFAC42DD8}" destId="{73896891-239D-DC4A-AC0C-98B30B38EF53}" srcOrd="2" destOrd="0" parTransId="{4DB8203A-8ECC-5C4D-AE87-D24C858BEAB9}" sibTransId="{DB9E7221-B34E-F349-BC23-509121633BA9}"/>
    <dgm:cxn modelId="{157CE2E3-34A2-7349-AEB2-0BF98A79B048}" srcId="{E3C12291-596F-0148-95DA-65CEFAC42DD8}" destId="{3AE9B915-9456-254C-8034-3C20CD8AB18D}" srcOrd="0" destOrd="0" parTransId="{0C414804-E309-2D47-8AFA-CF7B9BDE25D2}" sibTransId="{E8F31FBA-E2F6-4447-9E8E-291E678DC31A}"/>
    <dgm:cxn modelId="{9CD210F0-BA3A-ED40-80E8-F67EFE8C66FD}" type="presOf" srcId="{3AE9B915-9456-254C-8034-3C20CD8AB18D}" destId="{8761E2D8-8267-7C4A-9758-9505FD7A02B2}" srcOrd="0" destOrd="0" presId="urn:microsoft.com/office/officeart/2005/8/layout/venn1"/>
    <dgm:cxn modelId="{106CEA78-7C96-3240-BE38-D6EC26BF15D9}" type="presParOf" srcId="{04CF4FA9-F6DF-5D47-924D-AB4CB1E79FD4}" destId="{8761E2D8-8267-7C4A-9758-9505FD7A02B2}" srcOrd="0" destOrd="0" presId="urn:microsoft.com/office/officeart/2005/8/layout/venn1"/>
    <dgm:cxn modelId="{21003000-0E51-494E-941A-0ECD72A07DE8}" type="presParOf" srcId="{04CF4FA9-F6DF-5D47-924D-AB4CB1E79FD4}" destId="{9A86BFD9-19D7-9F4D-835B-090878755BEC}" srcOrd="1" destOrd="0" presId="urn:microsoft.com/office/officeart/2005/8/layout/venn1"/>
    <dgm:cxn modelId="{64619A44-E9C4-8348-94D0-F7F45851056A}" type="presParOf" srcId="{04CF4FA9-F6DF-5D47-924D-AB4CB1E79FD4}" destId="{C45A7DA4-6B42-AD4B-966E-CD5B17976DFC}" srcOrd="2" destOrd="0" presId="urn:microsoft.com/office/officeart/2005/8/layout/venn1"/>
    <dgm:cxn modelId="{1646C94C-05A3-D84B-8DCC-5707C6CE7F75}" type="presParOf" srcId="{04CF4FA9-F6DF-5D47-924D-AB4CB1E79FD4}" destId="{9D87E172-AAFA-3E4E-A87D-C199A422FE03}" srcOrd="3" destOrd="0" presId="urn:microsoft.com/office/officeart/2005/8/layout/venn1"/>
    <dgm:cxn modelId="{701BB009-EDA1-054B-B41B-9051EE44BAEF}" type="presParOf" srcId="{04CF4FA9-F6DF-5D47-924D-AB4CB1E79FD4}" destId="{2053CFA5-285D-EA4D-A53D-587B356A87BB}" srcOrd="4" destOrd="0" presId="urn:microsoft.com/office/officeart/2005/8/layout/venn1"/>
    <dgm:cxn modelId="{B71F35CE-CF7D-7A40-A264-C3D1DF46C84F}" type="presParOf" srcId="{04CF4FA9-F6DF-5D47-924D-AB4CB1E79FD4}" destId="{9840B115-4441-754C-80CE-101614E1FA2F}" srcOrd="5" destOrd="0" presId="urn:microsoft.com/office/officeart/2005/8/layout/venn1"/>
    <dgm:cxn modelId="{2A37A792-896C-7644-9D33-62C13A86CDE0}" type="presParOf" srcId="{04CF4FA9-F6DF-5D47-924D-AB4CB1E79FD4}" destId="{29642B27-DF87-A842-A851-DE43F6AA9A9B}" srcOrd="6" destOrd="0" presId="urn:microsoft.com/office/officeart/2005/8/layout/venn1"/>
    <dgm:cxn modelId="{D1EE1406-5898-BC4E-96D3-8FD66A02015D}" type="presParOf" srcId="{04CF4FA9-F6DF-5D47-924D-AB4CB1E79FD4}" destId="{5E681B83-48EB-9148-89C1-94EDA12DB8F4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1E2D8-8267-7C4A-9758-9505FD7A02B2}">
      <dsp:nvSpPr>
        <dsp:cNvPr id="0" name=""/>
        <dsp:cNvSpPr/>
      </dsp:nvSpPr>
      <dsp:spPr>
        <a:xfrm>
          <a:off x="2655146" y="54186"/>
          <a:ext cx="2817706" cy="2817706"/>
        </a:xfrm>
        <a:prstGeom prst="ellipse">
          <a:avLst/>
        </a:prstGeom>
        <a:solidFill>
          <a:srgbClr val="FF00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400" kern="1200" dirty="0"/>
        </a:p>
      </dsp:txBody>
      <dsp:txXfrm>
        <a:off x="2980266" y="433493"/>
        <a:ext cx="2167466" cy="894080"/>
      </dsp:txXfrm>
    </dsp:sp>
    <dsp:sp modelId="{C45A7DA4-6B42-AD4B-966E-CD5B17976DFC}">
      <dsp:nvSpPr>
        <dsp:cNvPr id="0" name=""/>
        <dsp:cNvSpPr/>
      </dsp:nvSpPr>
      <dsp:spPr>
        <a:xfrm>
          <a:off x="3901439" y="1300480"/>
          <a:ext cx="2817706" cy="2817706"/>
        </a:xfrm>
        <a:prstGeom prst="ellipse">
          <a:avLst/>
        </a:prstGeom>
        <a:solidFill>
          <a:srgbClr val="FFC0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 dirty="0"/>
        </a:p>
      </dsp:txBody>
      <dsp:txXfrm>
        <a:off x="5418666" y="1625600"/>
        <a:ext cx="1083733" cy="2167466"/>
      </dsp:txXfrm>
    </dsp:sp>
    <dsp:sp modelId="{2053CFA5-285D-EA4D-A53D-587B356A87BB}">
      <dsp:nvSpPr>
        <dsp:cNvPr id="0" name=""/>
        <dsp:cNvSpPr/>
      </dsp:nvSpPr>
      <dsp:spPr>
        <a:xfrm>
          <a:off x="2655146" y="2546773"/>
          <a:ext cx="2817706" cy="2817706"/>
        </a:xfrm>
        <a:prstGeom prst="ellipse">
          <a:avLst/>
        </a:prstGeom>
        <a:solidFill>
          <a:srgbClr val="00B0F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400" kern="1200" dirty="0"/>
        </a:p>
      </dsp:txBody>
      <dsp:txXfrm>
        <a:off x="2980266" y="4091093"/>
        <a:ext cx="2167466" cy="894080"/>
      </dsp:txXfrm>
    </dsp:sp>
    <dsp:sp modelId="{29642B27-DF87-A842-A851-DE43F6AA9A9B}">
      <dsp:nvSpPr>
        <dsp:cNvPr id="0" name=""/>
        <dsp:cNvSpPr/>
      </dsp:nvSpPr>
      <dsp:spPr>
        <a:xfrm>
          <a:off x="1408853" y="1300480"/>
          <a:ext cx="2817706" cy="2817706"/>
        </a:xfrm>
        <a:prstGeom prst="ellipse">
          <a:avLst/>
        </a:prstGeom>
        <a:solidFill>
          <a:srgbClr val="92D05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 dirty="0"/>
        </a:p>
      </dsp:txBody>
      <dsp:txXfrm>
        <a:off x="1625599" y="1625600"/>
        <a:ext cx="1083733" cy="2167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00BFC-83A5-B06D-20FD-B278F3CC6D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A5BA3-48F6-38B2-891C-D401EA642E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0F403-4A21-0D32-0887-378732767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1A7A6-38D5-A198-CCD6-FDB336E83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AEA47-02F5-4131-E6A5-0899A11D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9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00D27-CA3D-C1EE-FADD-2A343C1A0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D47AF6-3650-F790-B7EC-68F91D8F1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7DEA2-3255-058D-913C-EBB9CE76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B3E5A-8037-911E-9366-EB2449360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17245-7405-03E6-053C-F66BC2D49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6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56FA2F-8A06-D144-A9B5-105068ADF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5371D4-F7B0-13BB-20C5-1BF919501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265D1-290D-CCAA-F9A4-64F80B1D6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957D6-704C-007D-A326-439ED8903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137A0-E7E2-5AC2-B5CE-DC8CC4E25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EA988-6A1A-D285-3B9F-78CA665F8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459A3-BF85-558A-A9BC-80AA5EF6F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6B0E7-B97C-E5CC-C892-0227A78E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F75AE-3232-FB17-7FAC-91E38E296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80A31-57F8-0ECC-D52B-D9FB40D14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5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C4E29-D65F-DB9F-93A9-127102D59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AE688-2CF6-4CD9-DD04-F68DAFE48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E2DD9-F75A-8305-9A8D-43A4D184D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156DA-4DB5-B898-0A0B-0364A6DFE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3154A-92EF-423D-30FA-877B32B2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7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5CA00-8726-4E9D-64AC-5AE41931C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26960-703A-61DD-CDAE-7F748C7173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CE87D-591A-15CD-7B14-C202BC833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72799-5864-9712-4435-848B845B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745A0-A0E5-5B82-646B-7BDCFC901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11E41-5BFE-5232-8351-F28BFC12A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1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69186-33A0-4B7A-E373-C68D51BA0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9758C-3B8A-CF92-AA7C-19CC64297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EDE89-6A33-0012-7959-0115EF719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3EBAAA-086B-4358-AF62-A4CC0F0BE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5ECB65-B069-C235-02D7-BBD9364B6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8D7FCF-5208-61B2-CF74-537FF52FA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93626-786F-9693-B35F-2C11E185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7D0966-E1C7-B312-D9E4-CD258897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4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5434F-1244-2E8D-48AD-C8C824F5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ED5914-5783-7CA7-01C8-AC484380A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E3777-6771-0EFF-8ECD-41EFD8EE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81AC51-116C-E553-1959-6E966861F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5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576440-7E5E-8F94-8C0D-2C78EF450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8B2B34-B47C-13E0-4EC1-5A1F9CECA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747E8-869C-5BDB-3475-5A12E19DE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5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8DA5A-97E6-4650-6E09-946DE1F92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125C9-82F1-3E02-19F8-5D2E3A0DF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E83544-C93C-815D-376C-0A6E79FE1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CCE5A-034E-750E-FAF5-96875ABF4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CDA05E-82C3-7E6A-AD85-0E247E98C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D0838-63C3-15B0-6990-2B21F3FB8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5B346-970B-460A-B31F-623464444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D2D541-AF54-368B-8A0C-AD17F2220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9E10A-54BF-B068-EFE5-2F31FD88C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B2CE76-0A66-D101-9601-D87EA28D0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13CEB-FCFB-3B5E-89D9-680D7311E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E9123A-8F69-2C6F-4A74-106AF0E97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0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FB504E-66C2-7970-BD28-9EA27E56A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064A6A-3C84-4056-96EB-4F0C3E354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2F4EF-C28B-A49D-33DC-8A846DA2D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4F336-26C5-D243-B4F9-4E7BD86D577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49CD8-2336-923E-56B7-CA45109055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4DCF5-FA33-7DEF-EDF2-4653876E5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9510E-EAE8-6B4C-824A-02350870C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4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4763F1C-31B7-7E2F-7457-951E0215AB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390630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60C97C3-8B96-64A5-07BC-AA4946448D94}"/>
              </a:ext>
            </a:extLst>
          </p:cNvPr>
          <p:cNvSpPr txBox="1"/>
          <p:nvPr/>
        </p:nvSpPr>
        <p:spPr>
          <a:xfrm>
            <a:off x="555313" y="3016224"/>
            <a:ext cx="29275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2D050"/>
                </a:solidFill>
              </a:rPr>
              <a:t>Theme 4. Production Sector</a:t>
            </a:r>
          </a:p>
          <a:p>
            <a:r>
              <a:rPr lang="en-US" sz="1400" dirty="0">
                <a:solidFill>
                  <a:srgbClr val="92D050"/>
                </a:solidFill>
              </a:rPr>
              <a:t>R&amp;D Pillars: Profitability, Adaptability </a:t>
            </a:r>
          </a:p>
          <a:p>
            <a:r>
              <a:rPr lang="en-US" sz="1400" dirty="0">
                <a:solidFill>
                  <a:srgbClr val="92D050"/>
                </a:solidFill>
              </a:rPr>
              <a:t>and Resilience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9CF3C4-A686-C900-F97C-077A8B12734C}"/>
              </a:ext>
            </a:extLst>
          </p:cNvPr>
          <p:cNvSpPr/>
          <p:nvPr/>
        </p:nvSpPr>
        <p:spPr>
          <a:xfrm>
            <a:off x="4912084" y="233194"/>
            <a:ext cx="2367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400" dirty="0">
                <a:solidFill>
                  <a:srgbClr val="FF0000"/>
                </a:solidFill>
              </a:rPr>
              <a:t>Theme 1. Supply Chain.</a:t>
            </a:r>
          </a:p>
          <a:p>
            <a:pPr lvl="0"/>
            <a:r>
              <a:rPr lang="en-GB" sz="1400" dirty="0">
                <a:solidFill>
                  <a:srgbClr val="FF0000"/>
                </a:solidFill>
              </a:rPr>
              <a:t>R&amp;D Pillar: Product Assurance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B6604-C445-9532-87D9-EB18C600C346}"/>
              </a:ext>
            </a:extLst>
          </p:cNvPr>
          <p:cNvSpPr/>
          <p:nvPr/>
        </p:nvSpPr>
        <p:spPr>
          <a:xfrm>
            <a:off x="5161481" y="6165192"/>
            <a:ext cx="2350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400" dirty="0">
                <a:solidFill>
                  <a:srgbClr val="00B0F0"/>
                </a:solidFill>
              </a:rPr>
              <a:t>Theme 3. Production Sector</a:t>
            </a:r>
          </a:p>
          <a:p>
            <a:pPr lvl="0"/>
            <a:r>
              <a:rPr lang="en-US" sz="1400" dirty="0">
                <a:solidFill>
                  <a:srgbClr val="00B0F0"/>
                </a:solidFill>
              </a:rPr>
              <a:t>KE Pillars: Capability, Capacity</a:t>
            </a:r>
            <a:endParaRPr lang="en-GB" sz="1400" dirty="0">
              <a:solidFill>
                <a:srgbClr val="00B0F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0C011E-3570-8A10-2B0F-97EEB602F471}"/>
              </a:ext>
            </a:extLst>
          </p:cNvPr>
          <p:cNvSpPr/>
          <p:nvPr/>
        </p:nvSpPr>
        <p:spPr>
          <a:xfrm>
            <a:off x="8810671" y="3059667"/>
            <a:ext cx="285039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400" dirty="0">
                <a:solidFill>
                  <a:srgbClr val="FFC000"/>
                </a:solidFill>
              </a:rPr>
              <a:t>Theme 2. Consumer </a:t>
            </a:r>
          </a:p>
          <a:p>
            <a:pPr lvl="0"/>
            <a:r>
              <a:rPr lang="en-GB" sz="1400" dirty="0">
                <a:solidFill>
                  <a:srgbClr val="FFC000"/>
                </a:solidFill>
              </a:rPr>
              <a:t>R&amp;D Pillars: Product distinctiveness, </a:t>
            </a:r>
          </a:p>
          <a:p>
            <a:pPr lvl="0"/>
            <a:r>
              <a:rPr lang="en-GB" sz="1400" dirty="0">
                <a:solidFill>
                  <a:srgbClr val="FFC000"/>
                </a:solidFill>
              </a:rPr>
              <a:t>Reputation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6FC83D-4141-C97B-B2C1-B747F5DFA7A9}"/>
              </a:ext>
            </a:extLst>
          </p:cNvPr>
          <p:cNvSpPr/>
          <p:nvPr/>
        </p:nvSpPr>
        <p:spPr>
          <a:xfrm>
            <a:off x="3743528" y="3124269"/>
            <a:ext cx="12763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3, 6, 15, 19,</a:t>
            </a:r>
          </a:p>
          <a:p>
            <a:r>
              <a:rPr lang="en-US" dirty="0"/>
              <a:t>25, 26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CA09BF-102D-9B79-E790-F5C97FD92AAC}"/>
              </a:ext>
            </a:extLst>
          </p:cNvPr>
          <p:cNvSpPr/>
          <p:nvPr/>
        </p:nvSpPr>
        <p:spPr>
          <a:xfrm>
            <a:off x="5370833" y="326754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2, 23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DE3CC8-EA31-8EBA-D9B5-FC296F5AD721}"/>
              </a:ext>
            </a:extLst>
          </p:cNvPr>
          <p:cNvSpPr/>
          <p:nvPr/>
        </p:nvSpPr>
        <p:spPr>
          <a:xfrm>
            <a:off x="5370833" y="4932217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4, 5, 10, 22, 24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092115-5029-503A-107A-C39389EBF7A6}"/>
              </a:ext>
            </a:extLst>
          </p:cNvPr>
          <p:cNvSpPr txBox="1"/>
          <p:nvPr/>
        </p:nvSpPr>
        <p:spPr>
          <a:xfrm>
            <a:off x="5945155" y="32781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1A9434-B205-164F-6C8F-38EF7BBC7D84}"/>
              </a:ext>
            </a:extLst>
          </p:cNvPr>
          <p:cNvSpPr/>
          <p:nvPr/>
        </p:nvSpPr>
        <p:spPr>
          <a:xfrm>
            <a:off x="5620839" y="1657970"/>
            <a:ext cx="990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4, 21, 22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E9B903-A035-1F4E-9D83-B63727F6D1B7}"/>
              </a:ext>
            </a:extLst>
          </p:cNvPr>
          <p:cNvSpPr txBox="1"/>
          <p:nvPr/>
        </p:nvSpPr>
        <p:spPr>
          <a:xfrm>
            <a:off x="7136815" y="3139657"/>
            <a:ext cx="1673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7, 9, 11, 12, 14, </a:t>
            </a:r>
          </a:p>
          <a:p>
            <a:r>
              <a:rPr lang="en-US" dirty="0"/>
              <a:t>16, 17, 18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039832-56D9-CFBF-B80E-479CB53B4D14}"/>
              </a:ext>
            </a:extLst>
          </p:cNvPr>
          <p:cNvSpPr txBox="1"/>
          <p:nvPr/>
        </p:nvSpPr>
        <p:spPr>
          <a:xfrm>
            <a:off x="6686844" y="39598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E191B8-A529-9337-A72F-5AEB896AD237}"/>
              </a:ext>
            </a:extLst>
          </p:cNvPr>
          <p:cNvSpPr txBox="1"/>
          <p:nvPr/>
        </p:nvSpPr>
        <p:spPr>
          <a:xfrm>
            <a:off x="5161481" y="400000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5F3422-A722-89CC-AE1E-02A6FAF8656A}"/>
              </a:ext>
            </a:extLst>
          </p:cNvPr>
          <p:cNvSpPr txBox="1"/>
          <p:nvPr/>
        </p:nvSpPr>
        <p:spPr>
          <a:xfrm>
            <a:off x="5693998" y="1174806"/>
            <a:ext cx="86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904646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5EFA860-DA5A-B0F6-71A9-ABAF747B8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669931"/>
              </p:ext>
            </p:extLst>
          </p:nvPr>
        </p:nvGraphicFramePr>
        <p:xfrm>
          <a:off x="684627" y="1160453"/>
          <a:ext cx="10907151" cy="544671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747242">
                  <a:extLst>
                    <a:ext uri="{9D8B030D-6E8A-4147-A177-3AD203B41FA5}">
                      <a16:colId xmlns:a16="http://schemas.microsoft.com/office/drawing/2014/main" val="703095795"/>
                    </a:ext>
                  </a:extLst>
                </a:gridCol>
                <a:gridCol w="6456195">
                  <a:extLst>
                    <a:ext uri="{9D8B030D-6E8A-4147-A177-3AD203B41FA5}">
                      <a16:colId xmlns:a16="http://schemas.microsoft.com/office/drawing/2014/main" val="3575180735"/>
                    </a:ext>
                  </a:extLst>
                </a:gridCol>
                <a:gridCol w="1351857">
                  <a:extLst>
                    <a:ext uri="{9D8B030D-6E8A-4147-A177-3AD203B41FA5}">
                      <a16:colId xmlns:a16="http://schemas.microsoft.com/office/drawing/2014/main" val="3495728672"/>
                    </a:ext>
                  </a:extLst>
                </a:gridCol>
                <a:gridCol w="1351857">
                  <a:extLst>
                    <a:ext uri="{9D8B030D-6E8A-4147-A177-3AD203B41FA5}">
                      <a16:colId xmlns:a16="http://schemas.microsoft.com/office/drawing/2014/main" val="250911265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Theme 1. R&amp;D: Supply Chain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06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Topics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Target regions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Priority (Short / Medium / Long term)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9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Assurance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Better vineyard management skills needed for yield and quality, for example: anticipating &amp; managing seasonal  variations in weather and disease pressure to achieve target yield and quality parameters.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115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Building climate change adaptation capacity into production businesses and their supply chains, for example: research into applicable weather, climate and disease models, or research into the most effective means of frost protection, or research into extracting opportunities from changing growing season conditions.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029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Ensuring availability of a skilled workforce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119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Research into the behavior of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PiWi’s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the winery so we can identify typical characteristics for blending etc. Also, advice on growing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PiWi’s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840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 Defined market potential and demand? Creating and retaining value along market chain.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110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 What are the barriers to entry into the UK wine production industry. How do we create an accessible, diverse industry with R&amp;D, education and training, support services.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087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 Rootstock, varietal and clonal suitability for UK soils and climates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55071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EF891E2-87E0-09CC-5983-DBBA3314696F}"/>
              </a:ext>
            </a:extLst>
          </p:cNvPr>
          <p:cNvSpPr txBox="1"/>
          <p:nvPr/>
        </p:nvSpPr>
        <p:spPr>
          <a:xfrm>
            <a:off x="8588188" y="407458"/>
            <a:ext cx="3436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add appeal, applicability, value, </a:t>
            </a:r>
          </a:p>
          <a:p>
            <a:r>
              <a:rPr lang="en-US" dirty="0"/>
              <a:t>uptake and funding potential</a:t>
            </a:r>
          </a:p>
        </p:txBody>
      </p:sp>
    </p:spTree>
    <p:extLst>
      <p:ext uri="{BB962C8B-B14F-4D97-AF65-F5344CB8AC3E}">
        <p14:creationId xmlns:p14="http://schemas.microsoft.com/office/powerpoint/2010/main" val="207751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B1C6A56-4426-5B4B-E27C-D26C6E3AA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731935"/>
              </p:ext>
            </p:extLst>
          </p:nvPr>
        </p:nvGraphicFramePr>
        <p:xfrm>
          <a:off x="675179" y="231778"/>
          <a:ext cx="11047830" cy="629488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228688">
                  <a:extLst>
                    <a:ext uri="{9D8B030D-6E8A-4147-A177-3AD203B41FA5}">
                      <a16:colId xmlns:a16="http://schemas.microsoft.com/office/drawing/2014/main" val="703095795"/>
                    </a:ext>
                  </a:extLst>
                </a:gridCol>
                <a:gridCol w="6080556">
                  <a:extLst>
                    <a:ext uri="{9D8B030D-6E8A-4147-A177-3AD203B41FA5}">
                      <a16:colId xmlns:a16="http://schemas.microsoft.com/office/drawing/2014/main" val="3575180735"/>
                    </a:ext>
                  </a:extLst>
                </a:gridCol>
                <a:gridCol w="1369293">
                  <a:extLst>
                    <a:ext uri="{9D8B030D-6E8A-4147-A177-3AD203B41FA5}">
                      <a16:colId xmlns:a16="http://schemas.microsoft.com/office/drawing/2014/main" val="3495728672"/>
                    </a:ext>
                  </a:extLst>
                </a:gridCol>
                <a:gridCol w="1369293">
                  <a:extLst>
                    <a:ext uri="{9D8B030D-6E8A-4147-A177-3AD203B41FA5}">
                      <a16:colId xmlns:a16="http://schemas.microsoft.com/office/drawing/2014/main" val="99361337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Theme 2. R&amp;D: Consumer </a:t>
                      </a:r>
                    </a:p>
                    <a:p>
                      <a:pPr algn="ctr"/>
                      <a:r>
                        <a:rPr lang="en-US" dirty="0"/>
                        <a:t>Subjects: Product distinctiveness; Reputation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06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Topics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Target regions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Priority (Short / Medium / Long term)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9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Product distinctiveness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Better vineyard management skills needed for yield and quality, for example: anticipating &amp; managing seasonal  variations in weather and disease pressure to achieve target yield and quality parameters.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115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Characterization of GB wines by style, current and potential, and quality parameters.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1029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Minimised /eliminated taints and contaminants associated with poor grape condition (scaled tolerances?).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0256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Suitable varieties and clones for the SW to differentiate from the SE sparkling focus.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9004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Consumer perceptions of lesser-known varieties including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PiWi’s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911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Alternative packaging (x2) – this is being driven by a local Wales issue, namely the bottle return scheme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7840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 Consumer research into what should be on our labels (location, variety, PDO/PGI, brand, awards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i.e. what matters to them.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6110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Reputation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 Building a GB Wine brand around biodiversity and net-zero production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550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 Biodiversity as a vehicle to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maximise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sustainability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160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 How to better help educate the general public on UK wine; “tools to teach better”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731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5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7EB40F7-6025-F880-4A31-F4B012FD8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059734"/>
              </p:ext>
            </p:extLst>
          </p:nvPr>
        </p:nvGraphicFramePr>
        <p:xfrm>
          <a:off x="492369" y="199356"/>
          <a:ext cx="11207261" cy="645928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161619">
                  <a:extLst>
                    <a:ext uri="{9D8B030D-6E8A-4147-A177-3AD203B41FA5}">
                      <a16:colId xmlns:a16="http://schemas.microsoft.com/office/drawing/2014/main" val="703095795"/>
                    </a:ext>
                  </a:extLst>
                </a:gridCol>
                <a:gridCol w="7267536">
                  <a:extLst>
                    <a:ext uri="{9D8B030D-6E8A-4147-A177-3AD203B41FA5}">
                      <a16:colId xmlns:a16="http://schemas.microsoft.com/office/drawing/2014/main" val="3575180735"/>
                    </a:ext>
                  </a:extLst>
                </a:gridCol>
                <a:gridCol w="1389053">
                  <a:extLst>
                    <a:ext uri="{9D8B030D-6E8A-4147-A177-3AD203B41FA5}">
                      <a16:colId xmlns:a16="http://schemas.microsoft.com/office/drawing/2014/main" val="3495728672"/>
                    </a:ext>
                  </a:extLst>
                </a:gridCol>
                <a:gridCol w="1389053">
                  <a:extLst>
                    <a:ext uri="{9D8B030D-6E8A-4147-A177-3AD203B41FA5}">
                      <a16:colId xmlns:a16="http://schemas.microsoft.com/office/drawing/2014/main" val="630637257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Theme 3. KT: Production Sector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06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Topics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Target regions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Priority (Short / Medium / Long term)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9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Capability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Better vineyard management skills needed for yield and quality, for example: anticipating &amp; managing seasonal  variations in weather and disease pressure to achieve target yield and quality parameters.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115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Minimised /eliminated taints and contaminants associated with poor grape condition (scaled tolerances?).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029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Transition from conventional to sustainable/organic/biodynamic etc.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Case studies on the journey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119378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 Rootstock, varietal and clonal suitability for UK soils and climates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84018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 Identify, recruit/develop regional centers of excellence and staff with experience and resource. For R&amp;D and training provision.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307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Viticulture products and mechanisation / automation.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110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 Benchmarking studies establishing models of continuous improvement.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087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Building climate change adaptation capacity into production businesses and their supply chains, for example: research into applicable weather, climate and disease models, or research into the most effective means of frost protection, or research into extracting opportunities from changing growing season conditions.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550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Ensuring availability of a skilled workforce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31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 What are the barriers to entry into the UK wine production industry. How do we create an accessible, diverse industry with R&amp;D, education and training, support services.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4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179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7E64AE-D98D-96C1-854C-71A230A60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239089"/>
              </p:ext>
            </p:extLst>
          </p:nvPr>
        </p:nvGraphicFramePr>
        <p:xfrm>
          <a:off x="456419" y="308958"/>
          <a:ext cx="11205699" cy="6240083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34590">
                  <a:extLst>
                    <a:ext uri="{9D8B030D-6E8A-4147-A177-3AD203B41FA5}">
                      <a16:colId xmlns:a16="http://schemas.microsoft.com/office/drawing/2014/main" val="703095795"/>
                    </a:ext>
                  </a:extLst>
                </a:gridCol>
                <a:gridCol w="434589">
                  <a:extLst>
                    <a:ext uri="{9D8B030D-6E8A-4147-A177-3AD203B41FA5}">
                      <a16:colId xmlns:a16="http://schemas.microsoft.com/office/drawing/2014/main" val="2864622177"/>
                    </a:ext>
                  </a:extLst>
                </a:gridCol>
                <a:gridCol w="845516">
                  <a:extLst>
                    <a:ext uri="{9D8B030D-6E8A-4147-A177-3AD203B41FA5}">
                      <a16:colId xmlns:a16="http://schemas.microsoft.com/office/drawing/2014/main" val="2512503921"/>
                    </a:ext>
                  </a:extLst>
                </a:gridCol>
                <a:gridCol w="6484310">
                  <a:extLst>
                    <a:ext uri="{9D8B030D-6E8A-4147-A177-3AD203B41FA5}">
                      <a16:colId xmlns:a16="http://schemas.microsoft.com/office/drawing/2014/main" val="3575180735"/>
                    </a:ext>
                  </a:extLst>
                </a:gridCol>
                <a:gridCol w="1452282">
                  <a:extLst>
                    <a:ext uri="{9D8B030D-6E8A-4147-A177-3AD203B41FA5}">
                      <a16:colId xmlns:a16="http://schemas.microsoft.com/office/drawing/2014/main" val="3495728672"/>
                    </a:ext>
                  </a:extLst>
                </a:gridCol>
                <a:gridCol w="1554412">
                  <a:extLst>
                    <a:ext uri="{9D8B030D-6E8A-4147-A177-3AD203B41FA5}">
                      <a16:colId xmlns:a16="http://schemas.microsoft.com/office/drawing/2014/main" val="137876755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Theme 4. R&amp;D: Production Sector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06243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Subject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Topics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Target regions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Priority (Short / Medium / Long term)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949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b="0" dirty="0"/>
                        <a:t>Profitability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Better vineyard management skills needed for yield and quality, for example: anticipating &amp; managing seasonal  variations in weather and disease pressure to achieve target yield and quality parameters.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115848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Need production and performance data. Industry intelligence and analysis of markets, by category, quarterly/annually.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localized  - regionalized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0292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 Consumer spending research: What profiles are popular, Dry / sweet, £ spend, Where buying, Where drinking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119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 Models for sharing equipment / cooperative production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840185"/>
                  </a:ext>
                </a:extLst>
              </a:tr>
              <a:tr h="312783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 Benchmarking studies establishing models of continuous improvement.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57713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b="0" dirty="0"/>
                        <a:t>Adaptability &amp; resilience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Building climate change adaptation capacity into production businesses and their supply chains, for example: research into applicable weather, climate and disease models, or research into the most effective means of frost protection, or research into extracting opportunities from changing growing season conditions.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11033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Access for WineGB members to live weather data and disease models to predict spikes in disease pressure.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M&amp;N &amp; 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08702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 Rootstock, varietal and clonal suitability for UK soils and climates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55071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 Research into optimal densities and training systems.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318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Optimising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under vine and inter-row soil and biodiversity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4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67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38FBE8D7E66249BFBBD9D9DC2DD344" ma:contentTypeVersion="16" ma:contentTypeDescription="Create a new document." ma:contentTypeScope="" ma:versionID="20ece2a998ff956e0abaf716f18fa96f">
  <xsd:schema xmlns:xsd="http://www.w3.org/2001/XMLSchema" xmlns:xs="http://www.w3.org/2001/XMLSchema" xmlns:p="http://schemas.microsoft.com/office/2006/metadata/properties" xmlns:ns2="63d4e1f6-0104-4fa7-bbeb-fe3f6e45f0a3" xmlns:ns3="d0efe80f-df8f-41f4-8274-419c4512f6d8" targetNamespace="http://schemas.microsoft.com/office/2006/metadata/properties" ma:root="true" ma:fieldsID="409ac875d6543a947ca0ea922234a14a" ns2:_="" ns3:_="">
    <xsd:import namespace="63d4e1f6-0104-4fa7-bbeb-fe3f6e45f0a3"/>
    <xsd:import namespace="d0efe80f-df8f-41f4-8274-419c4512f6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d4e1f6-0104-4fa7-bbeb-fe3f6e45f0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0d943e9-3ef6-44be-bf3c-934caba5a2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efe80f-df8f-41f4-8274-419c4512f6d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71bb7d-173d-4bf3-a41b-c7a82f449a0b}" ma:internalName="TaxCatchAll" ma:showField="CatchAllData" ma:web="d0efe80f-df8f-41f4-8274-419c4512f6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5C47F6-D38E-4A53-AAD8-D3F3641CE0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478FC9-8CAC-4F36-94D0-68E9064620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d4e1f6-0104-4fa7-bbeb-fe3f6e45f0a3"/>
    <ds:schemaRef ds:uri="d0efe80f-df8f-41f4-8274-419c4512f6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14764</TotalTime>
  <Words>1017</Words>
  <Application>Microsoft Office PowerPoint</Application>
  <PresentationFormat>Widescreen</PresentationFormat>
  <Paragraphs>91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Dorling (ENV - Staff)</dc:creator>
  <cp:lastModifiedBy>Phoebe French</cp:lastModifiedBy>
  <cp:revision>2</cp:revision>
  <dcterms:created xsi:type="dcterms:W3CDTF">2022-06-15T14:41:08Z</dcterms:created>
  <dcterms:modified xsi:type="dcterms:W3CDTF">2023-11-14T09:52:04Z</dcterms:modified>
</cp:coreProperties>
</file>