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6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320488-6C9E-4ADB-92F1-57FB44B345AB}" v="21" dt="2025-08-12T15:23:55.4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1027" y="43"/>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684ED5-085B-4961-8EB5-7D7D3C856D27}" type="datetimeFigureOut">
              <a:rPr lang="en-GB" smtClean="0"/>
              <a:t>11/09/2025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88F3B2-D3AD-4598-9C5C-9D4259671B07}" type="slidenum">
              <a:rPr lang="en-GB" smtClean="0"/>
              <a:t>‹#›</a:t>
            </a:fld>
            <a:endParaRPr lang="en-GB"/>
          </a:p>
        </p:txBody>
      </p:sp>
    </p:spTree>
    <p:extLst>
      <p:ext uri="{BB962C8B-B14F-4D97-AF65-F5344CB8AC3E}">
        <p14:creationId xmlns:p14="http://schemas.microsoft.com/office/powerpoint/2010/main" val="2210019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DA17F-618D-46E7-9C03-F5897AAFD18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1474A8B-FC99-4D00-ACDA-E9D10F1D90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1A05C4C-1419-4D21-A63D-5468A75C8E24}"/>
              </a:ext>
            </a:extLst>
          </p:cNvPr>
          <p:cNvSpPr>
            <a:spLocks noGrp="1"/>
          </p:cNvSpPr>
          <p:nvPr>
            <p:ph type="dt" sz="half" idx="10"/>
          </p:nvPr>
        </p:nvSpPr>
        <p:spPr/>
        <p:txBody>
          <a:bodyPr/>
          <a:lstStyle/>
          <a:p>
            <a:fld id="{D45ECD0B-4796-4B98-9300-C99BF6368696}" type="datetimeFigureOut">
              <a:rPr lang="en-GB" smtClean="0"/>
              <a:t>11/09/2025</a:t>
            </a:fld>
            <a:endParaRPr lang="en-GB"/>
          </a:p>
        </p:txBody>
      </p:sp>
      <p:sp>
        <p:nvSpPr>
          <p:cNvPr id="5" name="Footer Placeholder 4">
            <a:extLst>
              <a:ext uri="{FF2B5EF4-FFF2-40B4-BE49-F238E27FC236}">
                <a16:creationId xmlns:a16="http://schemas.microsoft.com/office/drawing/2014/main" id="{A4601308-CCF3-448F-8D40-F780F7B608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A57961-99A5-46CD-892F-8890506EC132}"/>
              </a:ext>
            </a:extLst>
          </p:cNvPr>
          <p:cNvSpPr>
            <a:spLocks noGrp="1"/>
          </p:cNvSpPr>
          <p:nvPr>
            <p:ph type="sldNum" sz="quarter" idx="12"/>
          </p:nvPr>
        </p:nvSpPr>
        <p:spPr/>
        <p:txBody>
          <a:bodyPr/>
          <a:lstStyle/>
          <a:p>
            <a:fld id="{CC5D4C9D-3215-467D-9AFF-35D4A22EC1A9}" type="slidenum">
              <a:rPr lang="en-GB" smtClean="0"/>
              <a:t>‹#›</a:t>
            </a:fld>
            <a:endParaRPr lang="en-GB"/>
          </a:p>
        </p:txBody>
      </p:sp>
    </p:spTree>
    <p:extLst>
      <p:ext uri="{BB962C8B-B14F-4D97-AF65-F5344CB8AC3E}">
        <p14:creationId xmlns:p14="http://schemas.microsoft.com/office/powerpoint/2010/main" val="4267376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308AD-9945-43AF-8757-8AD95CDD18A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B7E7A54-F5C6-43A4-BFE9-6ED9CA53ECA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CA029BE-9F97-4964-9074-11EE11FC99A4}"/>
              </a:ext>
            </a:extLst>
          </p:cNvPr>
          <p:cNvSpPr>
            <a:spLocks noGrp="1"/>
          </p:cNvSpPr>
          <p:nvPr>
            <p:ph type="dt" sz="half" idx="10"/>
          </p:nvPr>
        </p:nvSpPr>
        <p:spPr/>
        <p:txBody>
          <a:bodyPr/>
          <a:lstStyle/>
          <a:p>
            <a:fld id="{D45ECD0B-4796-4B98-9300-C99BF6368696}" type="datetimeFigureOut">
              <a:rPr lang="en-GB" smtClean="0"/>
              <a:t>11/09/2025</a:t>
            </a:fld>
            <a:endParaRPr lang="en-GB"/>
          </a:p>
        </p:txBody>
      </p:sp>
      <p:sp>
        <p:nvSpPr>
          <p:cNvPr id="5" name="Footer Placeholder 4">
            <a:extLst>
              <a:ext uri="{FF2B5EF4-FFF2-40B4-BE49-F238E27FC236}">
                <a16:creationId xmlns:a16="http://schemas.microsoft.com/office/drawing/2014/main" id="{7AB650C7-B415-44FB-9CFA-74B4942BCF3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5EB185A-B79B-401E-91D6-F858768DBAAB}"/>
              </a:ext>
            </a:extLst>
          </p:cNvPr>
          <p:cNvSpPr>
            <a:spLocks noGrp="1"/>
          </p:cNvSpPr>
          <p:nvPr>
            <p:ph type="sldNum" sz="quarter" idx="12"/>
          </p:nvPr>
        </p:nvSpPr>
        <p:spPr/>
        <p:txBody>
          <a:bodyPr/>
          <a:lstStyle/>
          <a:p>
            <a:fld id="{CC5D4C9D-3215-467D-9AFF-35D4A22EC1A9}" type="slidenum">
              <a:rPr lang="en-GB" smtClean="0"/>
              <a:t>‹#›</a:t>
            </a:fld>
            <a:endParaRPr lang="en-GB"/>
          </a:p>
        </p:txBody>
      </p:sp>
    </p:spTree>
    <p:extLst>
      <p:ext uri="{BB962C8B-B14F-4D97-AF65-F5344CB8AC3E}">
        <p14:creationId xmlns:p14="http://schemas.microsoft.com/office/powerpoint/2010/main" val="407808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075E218-999C-41A3-8EB6-963BF9FED08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0294307-6D0D-4967-820B-B9BDCA09B37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38F1349-2BFF-427B-83D8-A68621E96217}"/>
              </a:ext>
            </a:extLst>
          </p:cNvPr>
          <p:cNvSpPr>
            <a:spLocks noGrp="1"/>
          </p:cNvSpPr>
          <p:nvPr>
            <p:ph type="dt" sz="half" idx="10"/>
          </p:nvPr>
        </p:nvSpPr>
        <p:spPr/>
        <p:txBody>
          <a:bodyPr/>
          <a:lstStyle/>
          <a:p>
            <a:fld id="{D45ECD0B-4796-4B98-9300-C99BF6368696}" type="datetimeFigureOut">
              <a:rPr lang="en-GB" smtClean="0"/>
              <a:t>11/09/2025</a:t>
            </a:fld>
            <a:endParaRPr lang="en-GB"/>
          </a:p>
        </p:txBody>
      </p:sp>
      <p:sp>
        <p:nvSpPr>
          <p:cNvPr id="5" name="Footer Placeholder 4">
            <a:extLst>
              <a:ext uri="{FF2B5EF4-FFF2-40B4-BE49-F238E27FC236}">
                <a16:creationId xmlns:a16="http://schemas.microsoft.com/office/drawing/2014/main" id="{979FCFEE-93DB-4D2D-AAD5-621C935EF01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627F85E-27D8-41CE-82B5-C939D80CE9FE}"/>
              </a:ext>
            </a:extLst>
          </p:cNvPr>
          <p:cNvSpPr>
            <a:spLocks noGrp="1"/>
          </p:cNvSpPr>
          <p:nvPr>
            <p:ph type="sldNum" sz="quarter" idx="12"/>
          </p:nvPr>
        </p:nvSpPr>
        <p:spPr/>
        <p:txBody>
          <a:bodyPr/>
          <a:lstStyle/>
          <a:p>
            <a:fld id="{CC5D4C9D-3215-467D-9AFF-35D4A22EC1A9}" type="slidenum">
              <a:rPr lang="en-GB" smtClean="0"/>
              <a:t>‹#›</a:t>
            </a:fld>
            <a:endParaRPr lang="en-GB"/>
          </a:p>
        </p:txBody>
      </p:sp>
    </p:spTree>
    <p:extLst>
      <p:ext uri="{BB962C8B-B14F-4D97-AF65-F5344CB8AC3E}">
        <p14:creationId xmlns:p14="http://schemas.microsoft.com/office/powerpoint/2010/main" val="1027650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35ACA-2C3B-4056-B0B6-0416843FCA9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CB7E973-BA5B-4BF3-850B-F132F433EC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742851D-93BB-4E44-BB75-11E5D8E45DB6}"/>
              </a:ext>
            </a:extLst>
          </p:cNvPr>
          <p:cNvSpPr>
            <a:spLocks noGrp="1"/>
          </p:cNvSpPr>
          <p:nvPr>
            <p:ph type="dt" sz="half" idx="10"/>
          </p:nvPr>
        </p:nvSpPr>
        <p:spPr/>
        <p:txBody>
          <a:bodyPr/>
          <a:lstStyle/>
          <a:p>
            <a:fld id="{D45ECD0B-4796-4B98-9300-C99BF6368696}" type="datetimeFigureOut">
              <a:rPr lang="en-GB" smtClean="0"/>
              <a:t>11/09/2025</a:t>
            </a:fld>
            <a:endParaRPr lang="en-GB"/>
          </a:p>
        </p:txBody>
      </p:sp>
      <p:sp>
        <p:nvSpPr>
          <p:cNvPr id="5" name="Footer Placeholder 4">
            <a:extLst>
              <a:ext uri="{FF2B5EF4-FFF2-40B4-BE49-F238E27FC236}">
                <a16:creationId xmlns:a16="http://schemas.microsoft.com/office/drawing/2014/main" id="{D776AD12-B502-4BAD-89A3-D7EB32160E2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CE5A71-5B93-4E75-A964-61C8C5DABC04}"/>
              </a:ext>
            </a:extLst>
          </p:cNvPr>
          <p:cNvSpPr>
            <a:spLocks noGrp="1"/>
          </p:cNvSpPr>
          <p:nvPr>
            <p:ph type="sldNum" sz="quarter" idx="12"/>
          </p:nvPr>
        </p:nvSpPr>
        <p:spPr/>
        <p:txBody>
          <a:bodyPr/>
          <a:lstStyle/>
          <a:p>
            <a:fld id="{CC5D4C9D-3215-467D-9AFF-35D4A22EC1A9}" type="slidenum">
              <a:rPr lang="en-GB" smtClean="0"/>
              <a:t>‹#›</a:t>
            </a:fld>
            <a:endParaRPr lang="en-GB"/>
          </a:p>
        </p:txBody>
      </p:sp>
    </p:spTree>
    <p:extLst>
      <p:ext uri="{BB962C8B-B14F-4D97-AF65-F5344CB8AC3E}">
        <p14:creationId xmlns:p14="http://schemas.microsoft.com/office/powerpoint/2010/main" val="228683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47502-BD18-4838-8F9C-737B2E99DE1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93FA76C-A739-40A0-BFC9-E985CCBD209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4C65A6-F1EA-41A3-927B-392EBA753DCC}"/>
              </a:ext>
            </a:extLst>
          </p:cNvPr>
          <p:cNvSpPr>
            <a:spLocks noGrp="1"/>
          </p:cNvSpPr>
          <p:nvPr>
            <p:ph type="dt" sz="half" idx="10"/>
          </p:nvPr>
        </p:nvSpPr>
        <p:spPr/>
        <p:txBody>
          <a:bodyPr/>
          <a:lstStyle/>
          <a:p>
            <a:fld id="{D45ECD0B-4796-4B98-9300-C99BF6368696}" type="datetimeFigureOut">
              <a:rPr lang="en-GB" smtClean="0"/>
              <a:t>11/09/2025</a:t>
            </a:fld>
            <a:endParaRPr lang="en-GB"/>
          </a:p>
        </p:txBody>
      </p:sp>
      <p:sp>
        <p:nvSpPr>
          <p:cNvPr id="5" name="Footer Placeholder 4">
            <a:extLst>
              <a:ext uri="{FF2B5EF4-FFF2-40B4-BE49-F238E27FC236}">
                <a16:creationId xmlns:a16="http://schemas.microsoft.com/office/drawing/2014/main" id="{2ED62C0B-C531-493A-A425-49D41B503B0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8B1EABE-C80F-48F8-9EE7-1FD0E63EF9D4}"/>
              </a:ext>
            </a:extLst>
          </p:cNvPr>
          <p:cNvSpPr>
            <a:spLocks noGrp="1"/>
          </p:cNvSpPr>
          <p:nvPr>
            <p:ph type="sldNum" sz="quarter" idx="12"/>
          </p:nvPr>
        </p:nvSpPr>
        <p:spPr/>
        <p:txBody>
          <a:bodyPr/>
          <a:lstStyle/>
          <a:p>
            <a:fld id="{CC5D4C9D-3215-467D-9AFF-35D4A22EC1A9}" type="slidenum">
              <a:rPr lang="en-GB" smtClean="0"/>
              <a:t>‹#›</a:t>
            </a:fld>
            <a:endParaRPr lang="en-GB"/>
          </a:p>
        </p:txBody>
      </p:sp>
    </p:spTree>
    <p:extLst>
      <p:ext uri="{BB962C8B-B14F-4D97-AF65-F5344CB8AC3E}">
        <p14:creationId xmlns:p14="http://schemas.microsoft.com/office/powerpoint/2010/main" val="1826383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F79B0-11EC-48D2-A2FF-BD735AFA058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2119CB5-8C5E-465B-B13D-7F52E9F3E49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DE43C10-E6DE-4E5F-8D78-5DD163FA042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F5DEF77-48DC-4B62-87B3-2DD3AD9D2367}"/>
              </a:ext>
            </a:extLst>
          </p:cNvPr>
          <p:cNvSpPr>
            <a:spLocks noGrp="1"/>
          </p:cNvSpPr>
          <p:nvPr>
            <p:ph type="dt" sz="half" idx="10"/>
          </p:nvPr>
        </p:nvSpPr>
        <p:spPr/>
        <p:txBody>
          <a:bodyPr/>
          <a:lstStyle/>
          <a:p>
            <a:fld id="{D45ECD0B-4796-4B98-9300-C99BF6368696}" type="datetimeFigureOut">
              <a:rPr lang="en-GB" smtClean="0"/>
              <a:t>11/09/2025</a:t>
            </a:fld>
            <a:endParaRPr lang="en-GB"/>
          </a:p>
        </p:txBody>
      </p:sp>
      <p:sp>
        <p:nvSpPr>
          <p:cNvPr id="6" name="Footer Placeholder 5">
            <a:extLst>
              <a:ext uri="{FF2B5EF4-FFF2-40B4-BE49-F238E27FC236}">
                <a16:creationId xmlns:a16="http://schemas.microsoft.com/office/drawing/2014/main" id="{B7CD80B0-023F-4C60-BB80-E7EECF5809C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8B8C356-0441-4CFD-A652-EA21BEF76D3F}"/>
              </a:ext>
            </a:extLst>
          </p:cNvPr>
          <p:cNvSpPr>
            <a:spLocks noGrp="1"/>
          </p:cNvSpPr>
          <p:nvPr>
            <p:ph type="sldNum" sz="quarter" idx="12"/>
          </p:nvPr>
        </p:nvSpPr>
        <p:spPr/>
        <p:txBody>
          <a:bodyPr/>
          <a:lstStyle/>
          <a:p>
            <a:fld id="{CC5D4C9D-3215-467D-9AFF-35D4A22EC1A9}" type="slidenum">
              <a:rPr lang="en-GB" smtClean="0"/>
              <a:t>‹#›</a:t>
            </a:fld>
            <a:endParaRPr lang="en-GB"/>
          </a:p>
        </p:txBody>
      </p:sp>
    </p:spTree>
    <p:extLst>
      <p:ext uri="{BB962C8B-B14F-4D97-AF65-F5344CB8AC3E}">
        <p14:creationId xmlns:p14="http://schemas.microsoft.com/office/powerpoint/2010/main" val="954425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EBC49-351D-4124-8BBE-AE7AFBD76FE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5AF7801-5A40-46ED-808A-831C6640F1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8F5CDC-0F6A-4F18-A355-8CF70E39736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CBE69DB-726A-4D3A-98F9-BE753BB13B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03C2B42-FE21-49AF-9CF9-AE4125D418A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0AE6820-0F24-4946-B22D-665F6AB230E3}"/>
              </a:ext>
            </a:extLst>
          </p:cNvPr>
          <p:cNvSpPr>
            <a:spLocks noGrp="1"/>
          </p:cNvSpPr>
          <p:nvPr>
            <p:ph type="dt" sz="half" idx="10"/>
          </p:nvPr>
        </p:nvSpPr>
        <p:spPr/>
        <p:txBody>
          <a:bodyPr/>
          <a:lstStyle/>
          <a:p>
            <a:fld id="{D45ECD0B-4796-4B98-9300-C99BF6368696}" type="datetimeFigureOut">
              <a:rPr lang="en-GB" smtClean="0"/>
              <a:t>11/09/2025</a:t>
            </a:fld>
            <a:endParaRPr lang="en-GB"/>
          </a:p>
        </p:txBody>
      </p:sp>
      <p:sp>
        <p:nvSpPr>
          <p:cNvPr id="8" name="Footer Placeholder 7">
            <a:extLst>
              <a:ext uri="{FF2B5EF4-FFF2-40B4-BE49-F238E27FC236}">
                <a16:creationId xmlns:a16="http://schemas.microsoft.com/office/drawing/2014/main" id="{0620463E-8608-4BCF-8082-7CC6EC86861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889C32E-1B3A-40EA-A9A5-EBCA2B8BE582}"/>
              </a:ext>
            </a:extLst>
          </p:cNvPr>
          <p:cNvSpPr>
            <a:spLocks noGrp="1"/>
          </p:cNvSpPr>
          <p:nvPr>
            <p:ph type="sldNum" sz="quarter" idx="12"/>
          </p:nvPr>
        </p:nvSpPr>
        <p:spPr/>
        <p:txBody>
          <a:bodyPr/>
          <a:lstStyle/>
          <a:p>
            <a:fld id="{CC5D4C9D-3215-467D-9AFF-35D4A22EC1A9}" type="slidenum">
              <a:rPr lang="en-GB" smtClean="0"/>
              <a:t>‹#›</a:t>
            </a:fld>
            <a:endParaRPr lang="en-GB"/>
          </a:p>
        </p:txBody>
      </p:sp>
    </p:spTree>
    <p:extLst>
      <p:ext uri="{BB962C8B-B14F-4D97-AF65-F5344CB8AC3E}">
        <p14:creationId xmlns:p14="http://schemas.microsoft.com/office/powerpoint/2010/main" val="267722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A3448-5715-4169-88BA-9AF77009F24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C4FF3EE-1C80-4F3C-BD26-D2012D4A3B51}"/>
              </a:ext>
            </a:extLst>
          </p:cNvPr>
          <p:cNvSpPr>
            <a:spLocks noGrp="1"/>
          </p:cNvSpPr>
          <p:nvPr>
            <p:ph type="dt" sz="half" idx="10"/>
          </p:nvPr>
        </p:nvSpPr>
        <p:spPr/>
        <p:txBody>
          <a:bodyPr/>
          <a:lstStyle/>
          <a:p>
            <a:fld id="{D45ECD0B-4796-4B98-9300-C99BF6368696}" type="datetimeFigureOut">
              <a:rPr lang="en-GB" smtClean="0"/>
              <a:t>11/09/2025</a:t>
            </a:fld>
            <a:endParaRPr lang="en-GB"/>
          </a:p>
        </p:txBody>
      </p:sp>
      <p:sp>
        <p:nvSpPr>
          <p:cNvPr id="4" name="Footer Placeholder 3">
            <a:extLst>
              <a:ext uri="{FF2B5EF4-FFF2-40B4-BE49-F238E27FC236}">
                <a16:creationId xmlns:a16="http://schemas.microsoft.com/office/drawing/2014/main" id="{118768EE-4D94-46BD-B442-0E5416EA2E0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D8C03D8-E8F0-46F0-B105-7639F80222E5}"/>
              </a:ext>
            </a:extLst>
          </p:cNvPr>
          <p:cNvSpPr>
            <a:spLocks noGrp="1"/>
          </p:cNvSpPr>
          <p:nvPr>
            <p:ph type="sldNum" sz="quarter" idx="12"/>
          </p:nvPr>
        </p:nvSpPr>
        <p:spPr/>
        <p:txBody>
          <a:bodyPr/>
          <a:lstStyle/>
          <a:p>
            <a:fld id="{CC5D4C9D-3215-467D-9AFF-35D4A22EC1A9}" type="slidenum">
              <a:rPr lang="en-GB" smtClean="0"/>
              <a:t>‹#›</a:t>
            </a:fld>
            <a:endParaRPr lang="en-GB"/>
          </a:p>
        </p:txBody>
      </p:sp>
    </p:spTree>
    <p:extLst>
      <p:ext uri="{BB962C8B-B14F-4D97-AF65-F5344CB8AC3E}">
        <p14:creationId xmlns:p14="http://schemas.microsoft.com/office/powerpoint/2010/main" val="179634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B1D034D-D63E-4B8C-AD65-54FE84BA0BE7}"/>
              </a:ext>
            </a:extLst>
          </p:cNvPr>
          <p:cNvSpPr>
            <a:spLocks noGrp="1"/>
          </p:cNvSpPr>
          <p:nvPr>
            <p:ph type="dt" sz="half" idx="10"/>
          </p:nvPr>
        </p:nvSpPr>
        <p:spPr/>
        <p:txBody>
          <a:bodyPr/>
          <a:lstStyle/>
          <a:p>
            <a:fld id="{D45ECD0B-4796-4B98-9300-C99BF6368696}" type="datetimeFigureOut">
              <a:rPr lang="en-GB" smtClean="0"/>
              <a:t>11/09/2025</a:t>
            </a:fld>
            <a:endParaRPr lang="en-GB"/>
          </a:p>
        </p:txBody>
      </p:sp>
      <p:sp>
        <p:nvSpPr>
          <p:cNvPr id="3" name="Footer Placeholder 2">
            <a:extLst>
              <a:ext uri="{FF2B5EF4-FFF2-40B4-BE49-F238E27FC236}">
                <a16:creationId xmlns:a16="http://schemas.microsoft.com/office/drawing/2014/main" id="{68F549AA-48F7-47D4-A08B-52627A332CD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B608649-E4CD-44A5-953E-397AD524B1E2}"/>
              </a:ext>
            </a:extLst>
          </p:cNvPr>
          <p:cNvSpPr>
            <a:spLocks noGrp="1"/>
          </p:cNvSpPr>
          <p:nvPr>
            <p:ph type="sldNum" sz="quarter" idx="12"/>
          </p:nvPr>
        </p:nvSpPr>
        <p:spPr/>
        <p:txBody>
          <a:bodyPr/>
          <a:lstStyle/>
          <a:p>
            <a:fld id="{CC5D4C9D-3215-467D-9AFF-35D4A22EC1A9}" type="slidenum">
              <a:rPr lang="en-GB" smtClean="0"/>
              <a:t>‹#›</a:t>
            </a:fld>
            <a:endParaRPr lang="en-GB"/>
          </a:p>
        </p:txBody>
      </p:sp>
    </p:spTree>
    <p:extLst>
      <p:ext uri="{BB962C8B-B14F-4D97-AF65-F5344CB8AC3E}">
        <p14:creationId xmlns:p14="http://schemas.microsoft.com/office/powerpoint/2010/main" val="3668401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D443C-C037-47B5-B330-3609F8B2DB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C41E780-A075-4FFB-B282-41862EF7AC9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285661D-9619-4447-B0D2-9F0F94D6BB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87C1BE-2C76-4C04-8432-418038ED46BF}"/>
              </a:ext>
            </a:extLst>
          </p:cNvPr>
          <p:cNvSpPr>
            <a:spLocks noGrp="1"/>
          </p:cNvSpPr>
          <p:nvPr>
            <p:ph type="dt" sz="half" idx="10"/>
          </p:nvPr>
        </p:nvSpPr>
        <p:spPr/>
        <p:txBody>
          <a:bodyPr/>
          <a:lstStyle/>
          <a:p>
            <a:fld id="{D45ECD0B-4796-4B98-9300-C99BF6368696}" type="datetimeFigureOut">
              <a:rPr lang="en-GB" smtClean="0"/>
              <a:t>11/09/2025</a:t>
            </a:fld>
            <a:endParaRPr lang="en-GB"/>
          </a:p>
        </p:txBody>
      </p:sp>
      <p:sp>
        <p:nvSpPr>
          <p:cNvPr id="6" name="Footer Placeholder 5">
            <a:extLst>
              <a:ext uri="{FF2B5EF4-FFF2-40B4-BE49-F238E27FC236}">
                <a16:creationId xmlns:a16="http://schemas.microsoft.com/office/drawing/2014/main" id="{6223E144-3A2A-4D0F-8EBA-88458A3FC43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3B401BF-0BB9-4883-9087-B59919B011E6}"/>
              </a:ext>
            </a:extLst>
          </p:cNvPr>
          <p:cNvSpPr>
            <a:spLocks noGrp="1"/>
          </p:cNvSpPr>
          <p:nvPr>
            <p:ph type="sldNum" sz="quarter" idx="12"/>
          </p:nvPr>
        </p:nvSpPr>
        <p:spPr/>
        <p:txBody>
          <a:bodyPr/>
          <a:lstStyle/>
          <a:p>
            <a:fld id="{CC5D4C9D-3215-467D-9AFF-35D4A22EC1A9}" type="slidenum">
              <a:rPr lang="en-GB" smtClean="0"/>
              <a:t>‹#›</a:t>
            </a:fld>
            <a:endParaRPr lang="en-GB"/>
          </a:p>
        </p:txBody>
      </p:sp>
    </p:spTree>
    <p:extLst>
      <p:ext uri="{BB962C8B-B14F-4D97-AF65-F5344CB8AC3E}">
        <p14:creationId xmlns:p14="http://schemas.microsoft.com/office/powerpoint/2010/main" val="2128505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7B3E8-F968-480D-AE1D-EA3828E0C9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F15612B-D2B5-4A3A-8727-B0AACF4419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B29891D-A469-487F-9783-0F9DE40646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78C77C-E693-4891-A198-8CD59B612F9C}"/>
              </a:ext>
            </a:extLst>
          </p:cNvPr>
          <p:cNvSpPr>
            <a:spLocks noGrp="1"/>
          </p:cNvSpPr>
          <p:nvPr>
            <p:ph type="dt" sz="half" idx="10"/>
          </p:nvPr>
        </p:nvSpPr>
        <p:spPr/>
        <p:txBody>
          <a:bodyPr/>
          <a:lstStyle/>
          <a:p>
            <a:fld id="{D45ECD0B-4796-4B98-9300-C99BF6368696}" type="datetimeFigureOut">
              <a:rPr lang="en-GB" smtClean="0"/>
              <a:t>11/09/2025</a:t>
            </a:fld>
            <a:endParaRPr lang="en-GB"/>
          </a:p>
        </p:txBody>
      </p:sp>
      <p:sp>
        <p:nvSpPr>
          <p:cNvPr id="6" name="Footer Placeholder 5">
            <a:extLst>
              <a:ext uri="{FF2B5EF4-FFF2-40B4-BE49-F238E27FC236}">
                <a16:creationId xmlns:a16="http://schemas.microsoft.com/office/drawing/2014/main" id="{5B5C9BEA-3935-44D0-AF15-70F34A0BEC6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0A35A11-B9BC-4B73-8854-EA87E7131D31}"/>
              </a:ext>
            </a:extLst>
          </p:cNvPr>
          <p:cNvSpPr>
            <a:spLocks noGrp="1"/>
          </p:cNvSpPr>
          <p:nvPr>
            <p:ph type="sldNum" sz="quarter" idx="12"/>
          </p:nvPr>
        </p:nvSpPr>
        <p:spPr/>
        <p:txBody>
          <a:bodyPr/>
          <a:lstStyle/>
          <a:p>
            <a:fld id="{CC5D4C9D-3215-467D-9AFF-35D4A22EC1A9}" type="slidenum">
              <a:rPr lang="en-GB" smtClean="0"/>
              <a:t>‹#›</a:t>
            </a:fld>
            <a:endParaRPr lang="en-GB"/>
          </a:p>
        </p:txBody>
      </p:sp>
    </p:spTree>
    <p:extLst>
      <p:ext uri="{BB962C8B-B14F-4D97-AF65-F5344CB8AC3E}">
        <p14:creationId xmlns:p14="http://schemas.microsoft.com/office/powerpoint/2010/main" val="2903072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0FEE08A-A815-47D7-B48B-8550419AED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9D4DF4A-7417-4AEE-9E19-8C466BF2A4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E3CD2EF-EBFB-4F3C-BFB5-822AE6E9DD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5ECD0B-4796-4B98-9300-C99BF6368696}" type="datetimeFigureOut">
              <a:rPr lang="en-GB" smtClean="0"/>
              <a:t>11/09/2025</a:t>
            </a:fld>
            <a:endParaRPr lang="en-GB"/>
          </a:p>
        </p:txBody>
      </p:sp>
      <p:sp>
        <p:nvSpPr>
          <p:cNvPr id="5" name="Footer Placeholder 4">
            <a:extLst>
              <a:ext uri="{FF2B5EF4-FFF2-40B4-BE49-F238E27FC236}">
                <a16:creationId xmlns:a16="http://schemas.microsoft.com/office/drawing/2014/main" id="{488CEE68-142E-4170-A3BF-2FEC81450A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04189FE-F559-4D8B-915D-E9DB05AFCC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5D4C9D-3215-467D-9AFF-35D4A22EC1A9}" type="slidenum">
              <a:rPr lang="en-GB" smtClean="0"/>
              <a:t>‹#›</a:t>
            </a:fld>
            <a:endParaRPr lang="en-GB"/>
          </a:p>
        </p:txBody>
      </p:sp>
      <p:sp>
        <p:nvSpPr>
          <p:cNvPr id="7" name="MSIPCMContentMarking" descr="{&quot;HashCode&quot;:-1264847310,&quot;Placement&quot;:&quot;Footer&quot;,&quot;Top&quot;:519.343,&quot;Left&quot;:451.105438,&quot;SlideWidth&quot;:960,&quot;SlideHeight&quot;:540}">
            <a:extLst>
              <a:ext uri="{FF2B5EF4-FFF2-40B4-BE49-F238E27FC236}">
                <a16:creationId xmlns:a16="http://schemas.microsoft.com/office/drawing/2014/main" id="{4AA6DD20-63AE-4CB0-803B-475B1B59FCD8}"/>
              </a:ext>
            </a:extLst>
          </p:cNvPr>
          <p:cNvSpPr txBox="1"/>
          <p:nvPr userDrawn="1"/>
        </p:nvSpPr>
        <p:spPr>
          <a:xfrm>
            <a:off x="5729039" y="6595656"/>
            <a:ext cx="733923" cy="262344"/>
          </a:xfrm>
          <a:prstGeom prst="rect">
            <a:avLst/>
          </a:prstGeom>
          <a:noFill/>
        </p:spPr>
        <p:txBody>
          <a:bodyPr vert="horz" wrap="square" lIns="0" tIns="0" rIns="0" bIns="0" rtlCol="0" anchor="ctr" anchorCtr="1">
            <a:spAutoFit/>
          </a:bodyPr>
          <a:lstStyle/>
          <a:p>
            <a:pPr algn="ctr">
              <a:spcBef>
                <a:spcPts val="0"/>
              </a:spcBef>
              <a:spcAft>
                <a:spcPts val="0"/>
              </a:spcAft>
            </a:pPr>
            <a:r>
              <a:rPr lang="en-GB" sz="1000">
                <a:solidFill>
                  <a:srgbClr val="000000"/>
                </a:solidFill>
                <a:latin typeface="Calibri" panose="020F0502020204030204" pitchFamily="34" charset="0"/>
              </a:rPr>
              <a:t>OFFICIAL</a:t>
            </a:r>
          </a:p>
        </p:txBody>
      </p:sp>
    </p:spTree>
    <p:extLst>
      <p:ext uri="{BB962C8B-B14F-4D97-AF65-F5344CB8AC3E}">
        <p14:creationId xmlns:p14="http://schemas.microsoft.com/office/powerpoint/2010/main" val="4095368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sv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svg"/><Relationship Id="rId11" Type="http://schemas.openxmlformats.org/officeDocument/2006/relationships/hyperlink" Target="https://eur03.safelinks.protection.outlook.com/?url=https%3A%2F%2Fwww.gov.uk%2Fguidance%2Freceive-goods-into-and-remove-goods-from-an-excise-warehouse-excise-notice-197%23guarantee-requirements-for-excise-duty-suspended-movements&amp;data=05%7C02%7Cwendy.longworth%40hmrc.gov.uk%7Cd32c95a6386540681ffd08dde956d9f6%7Cac52f73cfd1a4a9a8e7a4a248f3139e1%7C0%7C0%7C638923281416081529%7CUnknown%7CTWFpbGZsb3d8eyJFbXB0eU1hcGkiOnRydWUsIlYiOiIwLjAuMDAwMCIsIlAiOiJXaW4zMiIsIkFOIjoiTWFpbCIsIldUIjoyfQ%3D%3D%7C0%7C%7C%7C&amp;sdata=WdQ7meFg4OMiUPRiTpYZQFo4gPwdfwbvBVWCsDmwuxI%3D&amp;reserved=0" TargetMode="External"/><Relationship Id="rId5" Type="http://schemas.openxmlformats.org/officeDocument/2006/relationships/image" Target="../media/image4.png"/><Relationship Id="rId10" Type="http://schemas.openxmlformats.org/officeDocument/2006/relationships/image" Target="../media/image9.sv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1E94EBE-D918-4C96-B35F-B933A503D3C6}"/>
              </a:ext>
            </a:extLst>
          </p:cNvPr>
          <p:cNvSpPr txBox="1"/>
          <p:nvPr/>
        </p:nvSpPr>
        <p:spPr>
          <a:xfrm>
            <a:off x="9254773" y="3936811"/>
            <a:ext cx="2697011" cy="2677656"/>
          </a:xfrm>
          <a:prstGeom prst="rect">
            <a:avLst/>
          </a:prstGeom>
          <a:noFill/>
          <a:ln>
            <a:solidFill>
              <a:schemeClr val="accent5">
                <a:lumMod val="75000"/>
              </a:schemeClr>
            </a:solidFill>
          </a:ln>
        </p:spPr>
        <p:txBody>
          <a:bodyPr wrap="square" lIns="91440" tIns="45720" rIns="91440" bIns="45720" rtlCol="0" anchor="t">
            <a:spAutoFit/>
          </a:bodyPr>
          <a:lstStyle/>
          <a:p>
            <a:r>
              <a:rPr lang="en-GB" b="1" dirty="0">
                <a:solidFill>
                  <a:schemeClr val="accent1">
                    <a:lumMod val="50000"/>
                  </a:schemeClr>
                </a:solidFill>
                <a:uFill>
                  <a:solidFill>
                    <a:srgbClr val="FF0000"/>
                  </a:solidFill>
                </a:uFill>
                <a:latin typeface="Bahnschrift Light"/>
                <a:ea typeface="Yu Mincho Demibold"/>
                <a:cs typeface="Arial"/>
              </a:rPr>
              <a:t> </a:t>
            </a:r>
            <a:r>
              <a:rPr lang="en-GB" sz="1000" b="1" dirty="0">
                <a:solidFill>
                  <a:schemeClr val="accent1">
                    <a:lumMod val="50000"/>
                  </a:schemeClr>
                </a:solidFill>
                <a:uFill>
                  <a:solidFill>
                    <a:srgbClr val="FF0000"/>
                  </a:solidFill>
                </a:uFill>
                <a:latin typeface="Bahnschrift Light"/>
                <a:ea typeface="Yu Mincho Demibold"/>
                <a:cs typeface="Arial"/>
              </a:rPr>
              <a:t>KEY CONTACTS</a:t>
            </a:r>
            <a:endParaRPr lang="en-US" dirty="0">
              <a:solidFill>
                <a:schemeClr val="accent1">
                  <a:lumMod val="50000"/>
                </a:schemeClr>
              </a:solidFill>
            </a:endParaRPr>
          </a:p>
          <a:p>
            <a:br>
              <a:rPr lang="en-GB" sz="1000" dirty="0">
                <a:latin typeface="Bahnschrift Light" panose="020B0502040204020203" pitchFamily="34" charset="0"/>
                <a:ea typeface="Yu Mincho Demibold" panose="02020600000000000000" pitchFamily="18" charset="-128"/>
                <a:cs typeface="Arial" panose="020B0604020202020204" pitchFamily="34" charset="0"/>
              </a:rPr>
            </a:br>
            <a:r>
              <a:rPr lang="en-GB" sz="1000" dirty="0">
                <a:solidFill>
                  <a:schemeClr val="accent1">
                    <a:lumMod val="50000"/>
                  </a:schemeClr>
                </a:solidFill>
                <a:latin typeface="Bahnschrift Light"/>
                <a:ea typeface="Yu Mincho Demibold"/>
                <a:cs typeface="Arial"/>
              </a:rPr>
              <a:t>Mike Gilmore – Team Lead</a:t>
            </a:r>
            <a:br>
              <a:rPr lang="en-GB" sz="1000" dirty="0">
                <a:latin typeface="Bahnschrift Light" panose="020B0502040204020203" pitchFamily="34" charset="0"/>
                <a:ea typeface="Yu Mincho Demibold" panose="02020600000000000000" pitchFamily="18" charset="-128"/>
                <a:cs typeface="Arial" panose="020B0604020202020204" pitchFamily="34" charset="0"/>
              </a:rPr>
            </a:br>
            <a:r>
              <a:rPr lang="en-GB" sz="1000" dirty="0">
                <a:solidFill>
                  <a:schemeClr val="accent1">
                    <a:lumMod val="50000"/>
                  </a:schemeClr>
                </a:solidFill>
                <a:latin typeface="Bahnschrift Light"/>
                <a:ea typeface="Yu Mincho Demibold"/>
                <a:cs typeface="Arial"/>
              </a:rPr>
              <a:t>Nick Hampson – IT Systems</a:t>
            </a:r>
            <a:br>
              <a:rPr lang="en-GB" sz="1000" dirty="0">
                <a:latin typeface="Bahnschrift Light" panose="020B0502040204020203" pitchFamily="34" charset="0"/>
                <a:ea typeface="Yu Mincho Demibold" panose="02020600000000000000" pitchFamily="18" charset="-128"/>
                <a:cs typeface="Arial" panose="020B0604020202020204" pitchFamily="34" charset="0"/>
              </a:rPr>
            </a:br>
            <a:r>
              <a:rPr lang="en-GB" sz="1000" dirty="0">
                <a:solidFill>
                  <a:schemeClr val="accent1">
                    <a:lumMod val="50000"/>
                  </a:schemeClr>
                </a:solidFill>
                <a:latin typeface="Bahnschrift Light"/>
                <a:ea typeface="Yu Mincho Demibold"/>
                <a:cs typeface="Arial"/>
              </a:rPr>
              <a:t>Richard Bowyer – Windsor Framework / Duty Deferment </a:t>
            </a:r>
            <a:br>
              <a:rPr lang="en-GB" sz="1000" dirty="0">
                <a:latin typeface="Bahnschrift Light" panose="020B0502040204020203" pitchFamily="34" charset="0"/>
                <a:ea typeface="Yu Mincho Demibold" panose="02020600000000000000" pitchFamily="18" charset="-128"/>
                <a:cs typeface="Arial" panose="020B0604020202020204" pitchFamily="34" charset="0"/>
              </a:rPr>
            </a:br>
            <a:r>
              <a:rPr lang="en-GB" sz="1000" dirty="0">
                <a:solidFill>
                  <a:schemeClr val="accent1">
                    <a:lumMod val="50000"/>
                  </a:schemeClr>
                </a:solidFill>
                <a:latin typeface="Bahnschrift Light"/>
                <a:ea typeface="Yu Mincho Demibold"/>
                <a:cs typeface="Arial"/>
              </a:rPr>
              <a:t>Barry Jordan – Holding &amp; Movement</a:t>
            </a:r>
            <a:br>
              <a:rPr lang="en-GB" sz="1000" dirty="0">
                <a:latin typeface="Bahnschrift Light" panose="020B0502040204020203" pitchFamily="34" charset="0"/>
                <a:ea typeface="Yu Mincho Demibold" panose="02020600000000000000" pitchFamily="18" charset="-128"/>
                <a:cs typeface="Arial" panose="020B0604020202020204" pitchFamily="34" charset="0"/>
              </a:rPr>
            </a:br>
            <a:r>
              <a:rPr lang="en-GB" sz="1000" dirty="0">
                <a:solidFill>
                  <a:schemeClr val="accent1">
                    <a:lumMod val="50000"/>
                  </a:schemeClr>
                </a:solidFill>
                <a:latin typeface="Bahnschrift Light"/>
                <a:ea typeface="Yu Mincho Demibold"/>
                <a:cs typeface="Arial"/>
              </a:rPr>
              <a:t>Lik-kee McKaine – Re-imbursement</a:t>
            </a:r>
            <a:br>
              <a:rPr lang="en-GB" sz="1000" dirty="0">
                <a:solidFill>
                  <a:schemeClr val="accent1">
                    <a:lumMod val="50000"/>
                  </a:schemeClr>
                </a:solidFill>
                <a:latin typeface="Bahnschrift Light"/>
                <a:ea typeface="Yu Mincho Demibold"/>
                <a:cs typeface="Arial"/>
              </a:rPr>
            </a:br>
            <a:r>
              <a:rPr lang="en-GB" sz="1000" dirty="0">
                <a:solidFill>
                  <a:schemeClr val="accent1">
                    <a:lumMod val="50000"/>
                  </a:schemeClr>
                </a:solidFill>
                <a:latin typeface="Bahnschrift Light"/>
                <a:ea typeface="Yu Mincho Demibold"/>
                <a:cs typeface="Arial"/>
              </a:rPr>
              <a:t>Tina Lang – Excise Approvals Modernisation</a:t>
            </a:r>
            <a:br>
              <a:rPr lang="en-GB" sz="1000" dirty="0">
                <a:solidFill>
                  <a:schemeClr val="accent1">
                    <a:lumMod val="50000"/>
                  </a:schemeClr>
                </a:solidFill>
                <a:latin typeface="Bahnschrift Light"/>
                <a:ea typeface="Yu Mincho Demibold"/>
                <a:cs typeface="Arial"/>
              </a:rPr>
            </a:br>
            <a:r>
              <a:rPr lang="en-GB" sz="1000" dirty="0">
                <a:solidFill>
                  <a:schemeClr val="accent1">
                    <a:lumMod val="50000"/>
                  </a:schemeClr>
                </a:solidFill>
                <a:latin typeface="Bahnschrift Light" panose="020B0502040204020203" pitchFamily="34" charset="0"/>
                <a:ea typeface="Yu Mincho Demibold" panose="02020600000000000000" pitchFamily="18" charset="-128"/>
                <a:cs typeface="Arial" panose="020B0604020202020204" pitchFamily="34" charset="0"/>
              </a:rPr>
              <a:t>Caroline Bennett – Customs</a:t>
            </a:r>
          </a:p>
          <a:p>
            <a:r>
              <a:rPr lang="en-GB" sz="1000" dirty="0">
                <a:solidFill>
                  <a:schemeClr val="accent1">
                    <a:lumMod val="50000"/>
                  </a:schemeClr>
                </a:solidFill>
                <a:latin typeface="Bahnschrift Light" panose="020B0502040204020203" pitchFamily="34" charset="0"/>
                <a:ea typeface="Yu Mincho Demibold" panose="02020600000000000000" pitchFamily="18" charset="-128"/>
                <a:cs typeface="Arial" panose="020B0604020202020204" pitchFamily="34" charset="0"/>
              </a:rPr>
              <a:t>Wendy Longworth - Gibraltar</a:t>
            </a:r>
            <a:br>
              <a:rPr lang="en-GB" sz="1000" dirty="0">
                <a:solidFill>
                  <a:schemeClr val="accent1">
                    <a:lumMod val="50000"/>
                  </a:schemeClr>
                </a:solidFill>
                <a:latin typeface="Bahnschrift Light" panose="020B0502040204020203" pitchFamily="34" charset="0"/>
                <a:ea typeface="Yu Mincho Demibold" panose="02020600000000000000" pitchFamily="18" charset="-128"/>
                <a:cs typeface="Arial" panose="020B0604020202020204" pitchFamily="34" charset="0"/>
              </a:rPr>
            </a:br>
            <a:r>
              <a:rPr lang="en-GB" sz="1000" dirty="0">
                <a:solidFill>
                  <a:schemeClr val="accent1">
                    <a:lumMod val="50000"/>
                  </a:schemeClr>
                </a:solidFill>
                <a:latin typeface="Bahnschrift Light" panose="020B0502040204020203" pitchFamily="34" charset="0"/>
                <a:ea typeface="Yu Mincho Demibold" panose="02020600000000000000" pitchFamily="18" charset="-128"/>
                <a:cs typeface="Arial" panose="020B0604020202020204" pitchFamily="34" charset="0"/>
              </a:rPr>
              <a:t>Louise Shelton - WOWGR /Admin Coop</a:t>
            </a:r>
          </a:p>
          <a:p>
            <a:r>
              <a:rPr lang="en-GB" sz="1000" dirty="0">
                <a:solidFill>
                  <a:schemeClr val="accent1">
                    <a:lumMod val="50000"/>
                  </a:schemeClr>
                </a:solidFill>
                <a:latin typeface="Bahnschrift Light" panose="020B0502040204020203" pitchFamily="34" charset="0"/>
                <a:ea typeface="Yu Mincho Demibold" panose="02020600000000000000" pitchFamily="18" charset="-128"/>
                <a:cs typeface="Arial" panose="020B0604020202020204" pitchFamily="34" charset="0"/>
              </a:rPr>
              <a:t>Elliott Rogerson – Excise Movement Guarantees</a:t>
            </a:r>
          </a:p>
          <a:p>
            <a:r>
              <a:rPr lang="en-GB" sz="1000" dirty="0">
                <a:solidFill>
                  <a:schemeClr val="accent1">
                    <a:lumMod val="50000"/>
                  </a:schemeClr>
                </a:solidFill>
                <a:latin typeface="Bahnschrift Light"/>
                <a:ea typeface="Yu Mincho Demibold"/>
                <a:cs typeface="Arial"/>
              </a:rPr>
              <a:t>Gaynor Fearon – JECG secretariat</a:t>
            </a:r>
          </a:p>
        </p:txBody>
      </p:sp>
      <p:sp>
        <p:nvSpPr>
          <p:cNvPr id="6" name="TextBox 5">
            <a:extLst>
              <a:ext uri="{FF2B5EF4-FFF2-40B4-BE49-F238E27FC236}">
                <a16:creationId xmlns:a16="http://schemas.microsoft.com/office/drawing/2014/main" id="{C0D072C3-5723-4E90-AEF8-9615A46869EC}"/>
              </a:ext>
            </a:extLst>
          </p:cNvPr>
          <p:cNvSpPr txBox="1"/>
          <p:nvPr/>
        </p:nvSpPr>
        <p:spPr>
          <a:xfrm>
            <a:off x="3534823" y="682480"/>
            <a:ext cx="8697112" cy="646331"/>
          </a:xfrm>
          <a:prstGeom prst="rect">
            <a:avLst/>
          </a:prstGeom>
          <a:noFill/>
        </p:spPr>
        <p:txBody>
          <a:bodyPr wrap="square" rtlCol="0">
            <a:spAutoFit/>
          </a:bodyPr>
          <a:lstStyle/>
          <a:p>
            <a:pPr algn="l" rtl="0" fontAlgn="base"/>
            <a:endParaRPr lang="en-GB" sz="1200" i="0" dirty="0">
              <a:solidFill>
                <a:schemeClr val="accent1">
                  <a:lumMod val="75000"/>
                </a:schemeClr>
              </a:solidFill>
              <a:effectLst/>
              <a:latin typeface="Bahnschrift Light" panose="020B0502040204020203" pitchFamily="34" charset="0"/>
            </a:endParaRPr>
          </a:p>
          <a:p>
            <a:pPr algn="l" rtl="0" fontAlgn="base"/>
            <a:endParaRPr lang="en-GB" sz="1200" b="0" i="0" dirty="0">
              <a:solidFill>
                <a:schemeClr val="accent1">
                  <a:lumMod val="75000"/>
                </a:schemeClr>
              </a:solidFill>
              <a:effectLst/>
              <a:latin typeface="Bahnschrift Light" panose="020B0502040204020203" pitchFamily="34" charset="0"/>
            </a:endParaRPr>
          </a:p>
          <a:p>
            <a:pPr algn="l" rtl="0" fontAlgn="base"/>
            <a:endParaRPr lang="en-GB" sz="1200" b="0" i="0" dirty="0">
              <a:solidFill>
                <a:schemeClr val="accent1">
                  <a:lumMod val="75000"/>
                </a:schemeClr>
              </a:solidFill>
              <a:effectLst/>
              <a:latin typeface="Bahnschrift Light" panose="020B0502040204020203" pitchFamily="34" charset="0"/>
            </a:endParaRPr>
          </a:p>
        </p:txBody>
      </p:sp>
      <p:sp>
        <p:nvSpPr>
          <p:cNvPr id="8" name="TextBox 7">
            <a:extLst>
              <a:ext uri="{FF2B5EF4-FFF2-40B4-BE49-F238E27FC236}">
                <a16:creationId xmlns:a16="http://schemas.microsoft.com/office/drawing/2014/main" id="{E57B5998-12C5-4962-AED5-C7469C37BA46}"/>
              </a:ext>
            </a:extLst>
          </p:cNvPr>
          <p:cNvSpPr txBox="1"/>
          <p:nvPr/>
        </p:nvSpPr>
        <p:spPr>
          <a:xfrm>
            <a:off x="1677560" y="173447"/>
            <a:ext cx="4927952" cy="369332"/>
          </a:xfrm>
          <a:prstGeom prst="rect">
            <a:avLst/>
          </a:prstGeom>
          <a:solidFill>
            <a:schemeClr val="accent5">
              <a:lumMod val="40000"/>
              <a:lumOff val="60000"/>
            </a:schemeClr>
          </a:solidFill>
          <a:ln>
            <a:solidFill>
              <a:schemeClr val="accent5">
                <a:lumMod val="75000"/>
              </a:schemeClr>
            </a:solidFill>
          </a:ln>
          <a:effectLst>
            <a:reflection blurRad="6350" stA="52000" endA="300" endPos="35000" dir="5400000" sy="-100000" algn="bl" rotWithShape="0"/>
          </a:effectLst>
        </p:spPr>
        <p:txBody>
          <a:bodyPr wrap="none" rtlCol="0">
            <a:spAutoFit/>
          </a:bodyPr>
          <a:lstStyle/>
          <a:p>
            <a:r>
              <a:rPr lang="en-GB" sz="1800" b="1" dirty="0">
                <a:solidFill>
                  <a:schemeClr val="accent1">
                    <a:lumMod val="75000"/>
                  </a:schemeClr>
                </a:solidFill>
                <a:effectLst/>
                <a:latin typeface="Bahnschrift Light" panose="020B0502040204020203" pitchFamily="34" charset="0"/>
                <a:ea typeface="Calibri" panose="020F0502020204030204" pitchFamily="34" charset="0"/>
                <a:cs typeface="Calibri" panose="020F0502020204030204" pitchFamily="34" charset="0"/>
              </a:rPr>
              <a:t>Excise Policy (Goods Movement and Storage) </a:t>
            </a:r>
            <a:endParaRPr lang="en-GB" dirty="0">
              <a:solidFill>
                <a:schemeClr val="accent1">
                  <a:lumMod val="75000"/>
                </a:schemeClr>
              </a:solidFill>
              <a:effectLst>
                <a:outerShdw blurRad="50800" dist="50800" dir="5400000" algn="ctr" rotWithShape="0">
                  <a:schemeClr val="accent5">
                    <a:lumMod val="40000"/>
                    <a:lumOff val="60000"/>
                  </a:schemeClr>
                </a:outerShdw>
              </a:effectLst>
              <a:latin typeface="Bahnschrift Light" panose="020B0502040204020203" pitchFamily="34" charset="0"/>
            </a:endParaRPr>
          </a:p>
        </p:txBody>
      </p:sp>
      <p:sp>
        <p:nvSpPr>
          <p:cNvPr id="9" name="TextBox 8">
            <a:extLst>
              <a:ext uri="{FF2B5EF4-FFF2-40B4-BE49-F238E27FC236}">
                <a16:creationId xmlns:a16="http://schemas.microsoft.com/office/drawing/2014/main" id="{CCC1FFBA-91B9-44DC-A31C-BB8D69D26CC8}"/>
              </a:ext>
            </a:extLst>
          </p:cNvPr>
          <p:cNvSpPr txBox="1"/>
          <p:nvPr/>
        </p:nvSpPr>
        <p:spPr>
          <a:xfrm>
            <a:off x="9705588" y="194439"/>
            <a:ext cx="1894223" cy="246221"/>
          </a:xfrm>
          <a:prstGeom prst="rect">
            <a:avLst/>
          </a:prstGeom>
          <a:solidFill>
            <a:schemeClr val="accent5">
              <a:lumMod val="40000"/>
              <a:lumOff val="60000"/>
            </a:schemeClr>
          </a:solidFill>
          <a:ln>
            <a:solidFill>
              <a:schemeClr val="accent5">
                <a:lumMod val="75000"/>
              </a:schemeClr>
            </a:solidFill>
          </a:ln>
        </p:spPr>
        <p:txBody>
          <a:bodyPr wrap="square" rtlCol="0">
            <a:spAutoFit/>
          </a:bodyPr>
          <a:lstStyle/>
          <a:p>
            <a:pPr algn="ctr"/>
            <a:r>
              <a:rPr lang="en-GB" sz="1000" b="1">
                <a:solidFill>
                  <a:schemeClr val="accent1">
                    <a:lumMod val="50000"/>
                  </a:schemeClr>
                </a:solidFill>
                <a:latin typeface="Bahnschrift Light" panose="020B0502040204020203" pitchFamily="34" charset="0"/>
              </a:rPr>
              <a:t>UPDATE SEPTEMBER </a:t>
            </a:r>
            <a:r>
              <a:rPr lang="en-GB" sz="1000" b="1" dirty="0">
                <a:solidFill>
                  <a:schemeClr val="accent1">
                    <a:lumMod val="50000"/>
                  </a:schemeClr>
                </a:solidFill>
                <a:latin typeface="Bahnschrift Light" panose="020B0502040204020203" pitchFamily="34" charset="0"/>
              </a:rPr>
              <a:t>2025</a:t>
            </a:r>
          </a:p>
        </p:txBody>
      </p:sp>
      <p:pic>
        <p:nvPicPr>
          <p:cNvPr id="11" name="Graphic 10" descr="Employee badge with solid fill">
            <a:extLst>
              <a:ext uri="{FF2B5EF4-FFF2-40B4-BE49-F238E27FC236}">
                <a16:creationId xmlns:a16="http://schemas.microsoft.com/office/drawing/2014/main" id="{10F56395-AABF-4A1D-AFE7-909346A5099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285436" y="3893571"/>
            <a:ext cx="628749" cy="628749"/>
          </a:xfrm>
          <a:prstGeom prst="rect">
            <a:avLst/>
          </a:prstGeom>
        </p:spPr>
      </p:pic>
      <p:sp>
        <p:nvSpPr>
          <p:cNvPr id="2" name="TextBox 1">
            <a:extLst>
              <a:ext uri="{FF2B5EF4-FFF2-40B4-BE49-F238E27FC236}">
                <a16:creationId xmlns:a16="http://schemas.microsoft.com/office/drawing/2014/main" id="{C57535C6-2E06-2B5B-B45E-1C153237E541}"/>
              </a:ext>
            </a:extLst>
          </p:cNvPr>
          <p:cNvSpPr txBox="1"/>
          <p:nvPr/>
        </p:nvSpPr>
        <p:spPr>
          <a:xfrm>
            <a:off x="9340702" y="1593326"/>
            <a:ext cx="2697018" cy="861774"/>
          </a:xfrm>
          <a:prstGeom prst="rect">
            <a:avLst/>
          </a:prstGeom>
          <a:noFill/>
          <a:ln>
            <a:solidFill>
              <a:schemeClr val="accent5">
                <a:lumMod val="75000"/>
              </a:schemeClr>
            </a:solidFill>
          </a:ln>
        </p:spPr>
        <p:txBody>
          <a:bodyPr wrap="square" lIns="91440" tIns="45720" rIns="91440" bIns="45720" rtlCol="0" anchor="t">
            <a:spAutoFit/>
          </a:bodyPr>
          <a:lstStyle/>
          <a:p>
            <a:pPr algn="ctr"/>
            <a:r>
              <a:rPr lang="en-GB" sz="1000" b="1" dirty="0">
                <a:solidFill>
                  <a:schemeClr val="accent1">
                    <a:lumMod val="50000"/>
                  </a:schemeClr>
                </a:solidFill>
                <a:latin typeface="Bahnschrift Light"/>
              </a:rPr>
              <a:t>DATES FOR YOUR DIARY</a:t>
            </a:r>
          </a:p>
          <a:p>
            <a:pPr marL="171450" indent="-171450">
              <a:buFont typeface="Arial" panose="020B0604020202020204" pitchFamily="34" charset="0"/>
              <a:buChar char="•"/>
            </a:pPr>
            <a:endParaRPr lang="en-GB" sz="1000" b="1" dirty="0">
              <a:latin typeface="Bahnschrift Light" panose="020B0502040204020203" pitchFamily="34" charset="0"/>
            </a:endParaRPr>
          </a:p>
          <a:p>
            <a:pPr marL="171450" indent="-171450">
              <a:buFont typeface="Arial" panose="020B0604020202020204" pitchFamily="34" charset="0"/>
              <a:buChar char="•"/>
            </a:pPr>
            <a:endParaRPr lang="en-GB" sz="1000" dirty="0">
              <a:solidFill>
                <a:schemeClr val="accent5">
                  <a:lumMod val="50000"/>
                </a:schemeClr>
              </a:solidFill>
              <a:latin typeface="Bahnschrift Light" panose="020B0502040204020203" pitchFamily="34" charset="0"/>
            </a:endParaRPr>
          </a:p>
          <a:p>
            <a:pPr marL="171450" indent="-171450">
              <a:buFont typeface="Arial" panose="020B0604020202020204" pitchFamily="34" charset="0"/>
              <a:buChar char="•"/>
            </a:pPr>
            <a:r>
              <a:rPr lang="en-GB" sz="1000" dirty="0">
                <a:solidFill>
                  <a:schemeClr val="accent5">
                    <a:lumMod val="50000"/>
                  </a:schemeClr>
                </a:solidFill>
                <a:latin typeface="Bahnschrift Light" panose="020B0502040204020203" pitchFamily="34" charset="0"/>
              </a:rPr>
              <a:t>21</a:t>
            </a:r>
            <a:r>
              <a:rPr lang="en-GB" sz="1000" baseline="30000" dirty="0">
                <a:solidFill>
                  <a:schemeClr val="accent5">
                    <a:lumMod val="50000"/>
                  </a:schemeClr>
                </a:solidFill>
                <a:latin typeface="Bahnschrift Light" panose="020B0502040204020203" pitchFamily="34" charset="0"/>
              </a:rPr>
              <a:t>st</a:t>
            </a:r>
            <a:r>
              <a:rPr lang="en-GB" sz="1000" dirty="0">
                <a:solidFill>
                  <a:schemeClr val="accent5">
                    <a:lumMod val="50000"/>
                  </a:schemeClr>
                </a:solidFill>
                <a:latin typeface="Bahnschrift Light" panose="020B0502040204020203" pitchFamily="34" charset="0"/>
              </a:rPr>
              <a:t> October  – JECG meeting Manchester</a:t>
            </a:r>
            <a:br>
              <a:rPr lang="en-GB" sz="1000" dirty="0">
                <a:solidFill>
                  <a:schemeClr val="accent5">
                    <a:lumMod val="50000"/>
                  </a:schemeClr>
                </a:solidFill>
                <a:latin typeface="Bahnschrift Light" panose="020B0502040204020203" pitchFamily="34" charset="0"/>
              </a:rPr>
            </a:br>
            <a:endParaRPr lang="en-GB" sz="1000" dirty="0">
              <a:solidFill>
                <a:schemeClr val="accent5">
                  <a:lumMod val="50000"/>
                </a:schemeClr>
              </a:solidFill>
              <a:latin typeface="Bahnschrift Light" panose="020B0502040204020203" pitchFamily="34" charset="0"/>
            </a:endParaRPr>
          </a:p>
        </p:txBody>
      </p:sp>
      <p:pic>
        <p:nvPicPr>
          <p:cNvPr id="3" name="Picture 2">
            <a:extLst>
              <a:ext uri="{FF2B5EF4-FFF2-40B4-BE49-F238E27FC236}">
                <a16:creationId xmlns:a16="http://schemas.microsoft.com/office/drawing/2014/main" id="{75716187-574D-D1DE-7703-5A1BE7CED6EF}"/>
              </a:ext>
            </a:extLst>
          </p:cNvPr>
          <p:cNvPicPr>
            <a:picLocks noChangeAspect="1"/>
          </p:cNvPicPr>
          <p:nvPr/>
        </p:nvPicPr>
        <p:blipFill>
          <a:blip r:embed="rId4"/>
          <a:stretch>
            <a:fillRect/>
          </a:stretch>
        </p:blipFill>
        <p:spPr>
          <a:xfrm>
            <a:off x="11517744" y="1582476"/>
            <a:ext cx="500839" cy="509034"/>
          </a:xfrm>
          <a:prstGeom prst="rect">
            <a:avLst/>
          </a:prstGeom>
        </p:spPr>
      </p:pic>
      <p:cxnSp>
        <p:nvCxnSpPr>
          <p:cNvPr id="18" name="Straight Connector 17">
            <a:extLst>
              <a:ext uri="{FF2B5EF4-FFF2-40B4-BE49-F238E27FC236}">
                <a16:creationId xmlns:a16="http://schemas.microsoft.com/office/drawing/2014/main" id="{DB0A875F-5848-E3B6-57CC-54FE6E67E134}"/>
              </a:ext>
            </a:extLst>
          </p:cNvPr>
          <p:cNvCxnSpPr>
            <a:cxnSpLocks/>
          </p:cNvCxnSpPr>
          <p:nvPr/>
        </p:nvCxnSpPr>
        <p:spPr>
          <a:xfrm>
            <a:off x="9105138" y="1379001"/>
            <a:ext cx="0" cy="5257800"/>
          </a:xfrm>
          <a:prstGeom prst="line">
            <a:avLst/>
          </a:prstGeom>
          <a:ln>
            <a:solidFill>
              <a:schemeClr val="accent1">
                <a:lumMod val="75000"/>
              </a:schemeClr>
            </a:solidFill>
          </a:ln>
        </p:spPr>
        <p:style>
          <a:lnRef idx="3">
            <a:schemeClr val="accent5"/>
          </a:lnRef>
          <a:fillRef idx="0">
            <a:schemeClr val="accent5"/>
          </a:fillRef>
          <a:effectRef idx="2">
            <a:schemeClr val="accent5"/>
          </a:effectRef>
          <a:fontRef idx="minor">
            <a:schemeClr val="tx1"/>
          </a:fontRef>
        </p:style>
      </p:cxnSp>
      <p:pic>
        <p:nvPicPr>
          <p:cNvPr id="4" name="Graphic 3" descr="An olive branch">
            <a:extLst>
              <a:ext uri="{FF2B5EF4-FFF2-40B4-BE49-F238E27FC236}">
                <a16:creationId xmlns:a16="http://schemas.microsoft.com/office/drawing/2014/main" id="{04461615-4129-B2CB-E8D5-E18D9A8EED1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9197685">
            <a:off x="5967415" y="-18232"/>
            <a:ext cx="1192824" cy="1192824"/>
          </a:xfrm>
          <a:prstGeom prst="rect">
            <a:avLst/>
          </a:prstGeom>
        </p:spPr>
      </p:pic>
      <p:pic>
        <p:nvPicPr>
          <p:cNvPr id="13" name="Graphic 12" descr="A group of trees with bushes and flowers">
            <a:extLst>
              <a:ext uri="{FF2B5EF4-FFF2-40B4-BE49-F238E27FC236}">
                <a16:creationId xmlns:a16="http://schemas.microsoft.com/office/drawing/2014/main" id="{6D2D0B84-A5E3-BACC-17A2-01D513D998D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81685" y="5426207"/>
            <a:ext cx="1667685" cy="1667685"/>
          </a:xfrm>
          <a:prstGeom prst="rect">
            <a:avLst/>
          </a:prstGeom>
        </p:spPr>
      </p:pic>
      <p:pic>
        <p:nvPicPr>
          <p:cNvPr id="15" name="Graphic 14" descr="A group of trees with bushes and flowers">
            <a:extLst>
              <a:ext uri="{FF2B5EF4-FFF2-40B4-BE49-F238E27FC236}">
                <a16:creationId xmlns:a16="http://schemas.microsoft.com/office/drawing/2014/main" id="{082727B8-8AC4-FA3C-1F8A-C0653DBC581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38811" y="5426206"/>
            <a:ext cx="1667685" cy="1667685"/>
          </a:xfrm>
          <a:prstGeom prst="rect">
            <a:avLst/>
          </a:prstGeom>
        </p:spPr>
      </p:pic>
      <p:pic>
        <p:nvPicPr>
          <p:cNvPr id="16" name="Graphic 15" descr="A chestnut leaf">
            <a:extLst>
              <a:ext uri="{FF2B5EF4-FFF2-40B4-BE49-F238E27FC236}">
                <a16:creationId xmlns:a16="http://schemas.microsoft.com/office/drawing/2014/main" id="{963D03F4-7AAE-D9F9-8D3C-59AF18E9AA3A}"/>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rot="1548462">
            <a:off x="8881208" y="3326126"/>
            <a:ext cx="918987" cy="918987"/>
          </a:xfrm>
          <a:prstGeom prst="rect">
            <a:avLst/>
          </a:prstGeom>
        </p:spPr>
      </p:pic>
      <p:sp>
        <p:nvSpPr>
          <p:cNvPr id="10" name="TextBox 9">
            <a:extLst>
              <a:ext uri="{FF2B5EF4-FFF2-40B4-BE49-F238E27FC236}">
                <a16:creationId xmlns:a16="http://schemas.microsoft.com/office/drawing/2014/main" id="{0ACBC8AA-8586-D52C-0CB0-AD13E5322E0D}"/>
              </a:ext>
            </a:extLst>
          </p:cNvPr>
          <p:cNvSpPr txBox="1"/>
          <p:nvPr/>
        </p:nvSpPr>
        <p:spPr>
          <a:xfrm>
            <a:off x="154280" y="1518702"/>
            <a:ext cx="8950858" cy="3538405"/>
          </a:xfrm>
          <a:prstGeom prst="rect">
            <a:avLst/>
          </a:prstGeom>
          <a:noFill/>
        </p:spPr>
        <p:txBody>
          <a:bodyPr wrap="square">
            <a:spAutoFit/>
          </a:bodyPr>
          <a:lstStyle/>
          <a:p>
            <a:pPr algn="l" rtl="0" fontAlgn="base">
              <a:lnSpc>
                <a:spcPts val="1457"/>
              </a:lnSpc>
              <a:buNone/>
            </a:pPr>
            <a:r>
              <a:rPr lang="en-GB" sz="1200" b="1" i="0" u="sng" dirty="0">
                <a:solidFill>
                  <a:schemeClr val="accent5">
                    <a:lumMod val="50000"/>
                  </a:schemeClr>
                </a:solidFill>
                <a:effectLst/>
                <a:latin typeface="Bahnschrift Light" panose="020B0502040204020203" pitchFamily="34" charset="0"/>
              </a:rPr>
              <a:t>Due Diligence</a:t>
            </a:r>
            <a:r>
              <a:rPr lang="en-GB" sz="1200" b="1" i="0" dirty="0">
                <a:solidFill>
                  <a:schemeClr val="accent5">
                    <a:lumMod val="50000"/>
                  </a:schemeClr>
                </a:solidFill>
                <a:effectLst/>
                <a:latin typeface="Bahnschrift Light" panose="020B0502040204020203" pitchFamily="34" charset="0"/>
              </a:rPr>
              <a:t> </a:t>
            </a:r>
            <a:r>
              <a:rPr lang="en-GB" sz="1200" b="0" i="0" dirty="0">
                <a:solidFill>
                  <a:schemeClr val="accent5">
                    <a:lumMod val="50000"/>
                  </a:schemeClr>
                </a:solidFill>
                <a:effectLst/>
                <a:latin typeface="Bahnschrift Light" panose="020B0502040204020203" pitchFamily="34" charset="0"/>
              </a:rPr>
              <a:t> </a:t>
            </a:r>
          </a:p>
          <a:p>
            <a:pPr algn="l" rtl="0" fontAlgn="base">
              <a:lnSpc>
                <a:spcPts val="1457"/>
              </a:lnSpc>
              <a:buNone/>
            </a:pPr>
            <a:r>
              <a:rPr lang="en-GB" sz="1200" b="0" i="0" dirty="0">
                <a:solidFill>
                  <a:schemeClr val="accent5">
                    <a:lumMod val="50000"/>
                  </a:schemeClr>
                </a:solidFill>
                <a:effectLst/>
                <a:latin typeface="Bahnschrift Light" panose="020B0502040204020203" pitchFamily="34" charset="0"/>
              </a:rPr>
              <a:t>We are currently working on new products for operational staff and JECG trade associations/members, we’ll provide an update on due diligence at the October JECG meeting including a timeline for issuing the products and follow up engagement.   </a:t>
            </a:r>
          </a:p>
          <a:p>
            <a:pPr algn="l" rtl="0" fontAlgn="base">
              <a:lnSpc>
                <a:spcPts val="1457"/>
              </a:lnSpc>
              <a:buNone/>
            </a:pPr>
            <a:r>
              <a:rPr lang="en-GB" sz="1200" b="0" i="0" dirty="0">
                <a:solidFill>
                  <a:schemeClr val="accent5">
                    <a:lumMod val="50000"/>
                  </a:schemeClr>
                </a:solidFill>
                <a:effectLst/>
                <a:latin typeface="Bahnschrift Light" panose="020B0502040204020203" pitchFamily="34" charset="0"/>
              </a:rPr>
              <a:t> </a:t>
            </a:r>
          </a:p>
          <a:p>
            <a:pPr algn="l" rtl="0" fontAlgn="base">
              <a:lnSpc>
                <a:spcPts val="1457"/>
              </a:lnSpc>
              <a:buNone/>
            </a:pPr>
            <a:r>
              <a:rPr lang="en-GB" sz="1200" b="1" i="0" u="sng" dirty="0">
                <a:solidFill>
                  <a:schemeClr val="accent5">
                    <a:lumMod val="50000"/>
                  </a:schemeClr>
                </a:solidFill>
                <a:effectLst/>
                <a:latin typeface="Bahnschrift Light" panose="020B0502040204020203" pitchFamily="34" charset="0"/>
              </a:rPr>
              <a:t>Excise Movement Guarantees</a:t>
            </a:r>
            <a:r>
              <a:rPr lang="en-GB" sz="1200" b="0" i="0" dirty="0">
                <a:solidFill>
                  <a:schemeClr val="accent5">
                    <a:lumMod val="50000"/>
                  </a:schemeClr>
                </a:solidFill>
                <a:effectLst/>
                <a:latin typeface="Bahnschrift Light" panose="020B0502040204020203" pitchFamily="34" charset="0"/>
              </a:rPr>
              <a:t> </a:t>
            </a:r>
          </a:p>
          <a:p>
            <a:pPr algn="l" rtl="0" fontAlgn="base">
              <a:lnSpc>
                <a:spcPts val="1457"/>
              </a:lnSpc>
              <a:buNone/>
            </a:pPr>
            <a:r>
              <a:rPr lang="en-GB" sz="1200" b="0" i="0" dirty="0">
                <a:solidFill>
                  <a:schemeClr val="accent5">
                    <a:lumMod val="50000"/>
                  </a:schemeClr>
                </a:solidFill>
                <a:effectLst/>
                <a:latin typeface="Bahnschrift Light" panose="020B0502040204020203" pitchFamily="34" charset="0"/>
              </a:rPr>
              <a:t>Following the changes made to excise notice 197 on 7th July 2025 highlighting the policy changes to excise movement guarantees, we have been made aware of a validation issue in EMCS. </a:t>
            </a:r>
          </a:p>
          <a:p>
            <a:pPr algn="l" rtl="0" fontAlgn="base">
              <a:lnSpc>
                <a:spcPts val="1457"/>
              </a:lnSpc>
              <a:buNone/>
            </a:pPr>
            <a:r>
              <a:rPr lang="en-GB" sz="1200" b="0" i="0" dirty="0">
                <a:solidFill>
                  <a:schemeClr val="accent5">
                    <a:lumMod val="50000"/>
                  </a:schemeClr>
                </a:solidFill>
                <a:effectLst/>
                <a:latin typeface="Bahnschrift Light" panose="020B0502040204020203" pitchFamily="34" charset="0"/>
              </a:rPr>
              <a:t>  </a:t>
            </a:r>
          </a:p>
          <a:p>
            <a:pPr algn="l" rtl="0" fontAlgn="base">
              <a:lnSpc>
                <a:spcPts val="1457"/>
              </a:lnSpc>
              <a:buNone/>
            </a:pPr>
            <a:r>
              <a:rPr lang="en-GB" sz="1200" b="0" i="0" dirty="0">
                <a:solidFill>
                  <a:schemeClr val="accent5">
                    <a:lumMod val="50000"/>
                  </a:schemeClr>
                </a:solidFill>
                <a:effectLst/>
                <a:latin typeface="Bahnschrift Light" panose="020B0502040204020203" pitchFamily="34" charset="0"/>
              </a:rPr>
              <a:t>Where a UK warehousekeeper is dispatching excise duty suspended goods (with an excise product code other than B000, W200 or W300) to another UK warehouse and they select the ‘Guarantor not required for qualifying UK to UK movements’ option in Box 11a of the eAD, the system doesn’t accept this option, and it defaults to a guarantee being required instead.  </a:t>
            </a:r>
          </a:p>
          <a:p>
            <a:pPr algn="l" rtl="0" fontAlgn="base">
              <a:lnSpc>
                <a:spcPts val="1457"/>
              </a:lnSpc>
              <a:buNone/>
            </a:pPr>
            <a:r>
              <a:rPr lang="en-GB" sz="1200" b="0" i="0" dirty="0">
                <a:solidFill>
                  <a:schemeClr val="accent5">
                    <a:lumMod val="50000"/>
                  </a:schemeClr>
                </a:solidFill>
                <a:effectLst/>
                <a:latin typeface="Bahnschrift Light" panose="020B0502040204020203" pitchFamily="34" charset="0"/>
              </a:rPr>
              <a:t>  </a:t>
            </a:r>
          </a:p>
          <a:p>
            <a:pPr algn="l" rtl="0" fontAlgn="base">
              <a:lnSpc>
                <a:spcPts val="1457"/>
              </a:lnSpc>
              <a:buNone/>
            </a:pPr>
            <a:r>
              <a:rPr lang="en-GB" sz="1200" b="0" i="0" dirty="0">
                <a:solidFill>
                  <a:schemeClr val="accent5">
                    <a:lumMod val="50000"/>
                  </a:schemeClr>
                </a:solidFill>
                <a:effectLst/>
                <a:latin typeface="Bahnschrift Light" panose="020B0502040204020203" pitchFamily="34" charset="0"/>
              </a:rPr>
              <a:t>In the meantime, we ask that you do not use the ‘Guarantor not required for qualifying UK to UK movements’ option for any dispatches that are exempt from the guarantee requirement as per section 4 of </a:t>
            </a:r>
            <a:r>
              <a:rPr lang="en-GB" sz="1200" b="0" i="0" u="sng" strike="noStrike" dirty="0">
                <a:solidFill>
                  <a:schemeClr val="accent5">
                    <a:lumMod val="50000"/>
                  </a:schemeClr>
                </a:solidFill>
                <a:effectLst/>
                <a:latin typeface="Bahnschrift Light" panose="020B0502040204020203" pitchFamily="34" charset="0"/>
                <a:hlinkClick r:id="rId11">
                  <a:extLst>
                    <a:ext uri="{A12FA001-AC4F-418D-AE19-62706E023703}">
                      <ahyp:hlinkClr xmlns:ahyp="http://schemas.microsoft.com/office/drawing/2018/hyperlinkcolor" val="tx"/>
                    </a:ext>
                  </a:extLst>
                </a:hlinkClick>
              </a:rPr>
              <a:t>excise notice 197</a:t>
            </a:r>
            <a:r>
              <a:rPr lang="en-GB" sz="1200" b="0" i="0" dirty="0">
                <a:solidFill>
                  <a:schemeClr val="accent5">
                    <a:lumMod val="50000"/>
                  </a:schemeClr>
                </a:solidFill>
                <a:effectLst/>
                <a:latin typeface="Bahnschrift Light" panose="020B0502040204020203" pitchFamily="34" charset="0"/>
              </a:rPr>
              <a:t>.  You should select the ‘Consignor’ option in Box 11a of the eAD instead.  The requirement to enter your approval number in Box 12a is optional. However, if you leave Box 12a blank, you will need to complete the name and address fields in Boxes 12c to 12f. </a:t>
            </a:r>
          </a:p>
          <a:p>
            <a:pPr algn="l" rtl="0" fontAlgn="base">
              <a:lnSpc>
                <a:spcPts val="1457"/>
              </a:lnSpc>
              <a:buNone/>
            </a:pPr>
            <a:r>
              <a:rPr lang="en-GB" sz="1200" b="0" i="0" dirty="0">
                <a:solidFill>
                  <a:schemeClr val="accent5">
                    <a:lumMod val="50000"/>
                  </a:schemeClr>
                </a:solidFill>
                <a:effectLst/>
                <a:latin typeface="Bahnschrift Light" panose="020B0502040204020203" pitchFamily="34" charset="0"/>
              </a:rPr>
              <a:t>  </a:t>
            </a:r>
          </a:p>
          <a:p>
            <a:pPr algn="l" rtl="0" fontAlgn="base">
              <a:lnSpc>
                <a:spcPts val="1457"/>
              </a:lnSpc>
            </a:pPr>
            <a:r>
              <a:rPr lang="en-GB" sz="1200" b="0" i="0" dirty="0">
                <a:solidFill>
                  <a:schemeClr val="accent5">
                    <a:lumMod val="50000"/>
                  </a:schemeClr>
                </a:solidFill>
                <a:effectLst/>
                <a:latin typeface="Bahnschrift Light" panose="020B0502040204020203" pitchFamily="34" charset="0"/>
              </a:rPr>
              <a:t>This is a temporary fix whilst we resolve the issue, we’ll update you once we have further information.  </a:t>
            </a:r>
          </a:p>
        </p:txBody>
      </p:sp>
    </p:spTree>
    <p:extLst>
      <p:ext uri="{BB962C8B-B14F-4D97-AF65-F5344CB8AC3E}">
        <p14:creationId xmlns:p14="http://schemas.microsoft.com/office/powerpoint/2010/main" val="37122837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9e6440a-b9e0-42e4-84e2-965ba809a243">
      <Terms xmlns="http://schemas.microsoft.com/office/infopath/2007/PartnerControls"/>
    </lcf76f155ced4ddcb4097134ff3c332f>
    <TaxCatchAll xmlns="df1744de-5bf4-4f5b-9d53-85ef6d86bc3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CCBD126CBEB67489C48B405BE7C5733" ma:contentTypeVersion="21" ma:contentTypeDescription="Create a new document." ma:contentTypeScope="" ma:versionID="7f808e0c2cbd5ee4d561ad138b4b56b8">
  <xsd:schema xmlns:xsd="http://www.w3.org/2001/XMLSchema" xmlns:xs="http://www.w3.org/2001/XMLSchema" xmlns:p="http://schemas.microsoft.com/office/2006/metadata/properties" xmlns:ns2="b9e6440a-b9e0-42e4-84e2-965ba809a243" xmlns:ns3="df1744de-5bf4-4f5b-9d53-85ef6d86bc3d" targetNamespace="http://schemas.microsoft.com/office/2006/metadata/properties" ma:root="true" ma:fieldsID="cbc3d384de49ce5228046eb344ac69c6" ns2:_="" ns3:_="">
    <xsd:import namespace="b9e6440a-b9e0-42e4-84e2-965ba809a243"/>
    <xsd:import namespace="df1744de-5bf4-4f5b-9d53-85ef6d86bc3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SharedWithUsers" minOccurs="0"/>
                <xsd:element ref="ns3:SharedWithDetails" minOccurs="0"/>
                <xsd:element ref="ns3:TaxCatchAll" minOccurs="0"/>
                <xsd:element ref="ns2:MediaServiceObjectDetectorVersions" minOccurs="0"/>
                <xsd:element ref="ns2:MediaServiceSearchProperties" minOccurs="0"/>
                <xsd:element ref="ns2:lcf76f155ced4ddcb4097134ff3c332f"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e6440a-b9e0-42e4-84e2-965ba809a2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0dd294e4-8edd-423e-803e-f9e5e0915f7c" ma:termSetId="09814cd3-568e-fe90-9814-8d621ff8fb84" ma:anchorId="fba54fb3-c3e1-fe81-a776-ca4b69148c4d" ma:open="true" ma:isKeyword="false">
      <xsd:complexType>
        <xsd:sequence>
          <xsd:element ref="pc:Terms" minOccurs="0" maxOccurs="1"/>
        </xsd:sequence>
      </xsd:complex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f1744de-5bf4-4f5b-9d53-85ef6d86bc3d"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9130109a-a769-4c0b-8c12-d1b571977717}" ma:internalName="TaxCatchAll" ma:showField="CatchAllData" ma:web="df1744de-5bf4-4f5b-9d53-85ef6d86bc3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BBC9215-19A5-40D6-B980-96825DFAB244}">
  <ds:schemaRefs>
    <ds:schemaRef ds:uri="http://schemas.microsoft.com/office/infopath/2007/PartnerControls"/>
    <ds:schemaRef ds:uri="http://purl.org/dc/dcmitype/"/>
    <ds:schemaRef ds:uri="a958f63f-18bf-4814-a80c-17833811a9cf"/>
    <ds:schemaRef ds:uri="http://schemas.microsoft.com/office/2006/documentManagement/types"/>
    <ds:schemaRef ds:uri="http://purl.org/dc/elements/1.1/"/>
    <ds:schemaRef ds:uri="http://schemas.microsoft.com/office/2006/metadata/properties"/>
    <ds:schemaRef ds:uri="b59d441f-89e3-455a-8295-ed3251e3b159"/>
    <ds:schemaRef ds:uri="http://schemas.openxmlformats.org/package/2006/metadata/core-properties"/>
    <ds:schemaRef ds:uri="http://purl.org/dc/terms/"/>
    <ds:schemaRef ds:uri="http://www.w3.org/XML/1998/namespace"/>
  </ds:schemaRefs>
</ds:datastoreItem>
</file>

<file path=customXml/itemProps2.xml><?xml version="1.0" encoding="utf-8"?>
<ds:datastoreItem xmlns:ds="http://schemas.openxmlformats.org/officeDocument/2006/customXml" ds:itemID="{B6AECC07-461E-42DC-B017-3925DC94F1E6}"/>
</file>

<file path=customXml/itemProps3.xml><?xml version="1.0" encoding="utf-8"?>
<ds:datastoreItem xmlns:ds="http://schemas.openxmlformats.org/officeDocument/2006/customXml" ds:itemID="{6ED1C78E-B5F2-49A5-9B2A-A3C0ED7B223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97</TotalTime>
  <Words>361</Words>
  <Application>Microsoft Office PowerPoint</Application>
  <PresentationFormat>Widescreen</PresentationFormat>
  <Paragraphs>23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Bahnschrift Light</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Fearon, Gaynor (CS&amp;TD Indirect Tax)</dc:creator>
  <cp:lastModifiedBy>Gillian Jordan</cp:lastModifiedBy>
  <cp:revision>5</cp:revision>
  <dcterms:created xsi:type="dcterms:W3CDTF">2022-08-09T14:03:43Z</dcterms:created>
  <dcterms:modified xsi:type="dcterms:W3CDTF">2025-09-11T09:58:11Z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9af038e-07b4-4369-a678-c835687cb272_Enabled">
    <vt:lpwstr>true</vt:lpwstr>
  </property>
  <property fmtid="{D5CDD505-2E9C-101B-9397-08002B2CF9AE}" pid="3" name="MSIP_Label_f9af038e-07b4-4369-a678-c835687cb272_SetDate">
    <vt:lpwstr>2022-08-09T14:29:59Z</vt:lpwstr>
  </property>
  <property fmtid="{D5CDD505-2E9C-101B-9397-08002B2CF9AE}" pid="4" name="MSIP_Label_f9af038e-07b4-4369-a678-c835687cb272_Method">
    <vt:lpwstr>Standard</vt:lpwstr>
  </property>
  <property fmtid="{D5CDD505-2E9C-101B-9397-08002B2CF9AE}" pid="5" name="MSIP_Label_f9af038e-07b4-4369-a678-c835687cb272_Name">
    <vt:lpwstr>OFFICIAL</vt:lpwstr>
  </property>
  <property fmtid="{D5CDD505-2E9C-101B-9397-08002B2CF9AE}" pid="6" name="MSIP_Label_f9af038e-07b4-4369-a678-c835687cb272_SiteId">
    <vt:lpwstr>ac52f73c-fd1a-4a9a-8e7a-4a248f3139e1</vt:lpwstr>
  </property>
  <property fmtid="{D5CDD505-2E9C-101B-9397-08002B2CF9AE}" pid="7" name="MSIP_Label_f9af038e-07b4-4369-a678-c835687cb272_ActionId">
    <vt:lpwstr>ba8fe360-e284-4f8e-abd3-353df5afcf3b</vt:lpwstr>
  </property>
  <property fmtid="{D5CDD505-2E9C-101B-9397-08002B2CF9AE}" pid="8" name="MSIP_Label_f9af038e-07b4-4369-a678-c835687cb272_ContentBits">
    <vt:lpwstr>2</vt:lpwstr>
  </property>
  <property fmtid="{D5CDD505-2E9C-101B-9397-08002B2CF9AE}" pid="9" name="ContentTypeId">
    <vt:lpwstr>0x010100DCCBD126CBEB67489C48B405BE7C5733</vt:lpwstr>
  </property>
</Properties>
</file>